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7" r:id="rId2"/>
    <p:sldId id="261" r:id="rId3"/>
    <p:sldId id="263" r:id="rId4"/>
    <p:sldId id="264" r:id="rId5"/>
    <p:sldId id="265" r:id="rId6"/>
    <p:sldId id="266" r:id="rId7"/>
    <p:sldId id="267" r:id="rId8"/>
    <p:sldId id="268" r:id="rId9"/>
    <p:sldId id="269" r:id="rId10"/>
    <p:sldId id="270" r:id="rId11"/>
    <p:sldId id="271" r:id="rId12"/>
    <p:sldId id="272" r:id="rId13"/>
    <p:sldId id="297" r:id="rId14"/>
    <p:sldId id="301" r:id="rId15"/>
    <p:sldId id="302" r:id="rId16"/>
    <p:sldId id="304" r:id="rId17"/>
    <p:sldId id="305" r:id="rId18"/>
    <p:sldId id="306" r:id="rId19"/>
    <p:sldId id="273" r:id="rId20"/>
    <p:sldId id="274" r:id="rId21"/>
    <p:sldId id="275" r:id="rId22"/>
    <p:sldId id="276" r:id="rId23"/>
    <p:sldId id="277" r:id="rId24"/>
    <p:sldId id="278" r:id="rId25"/>
    <p:sldId id="279" r:id="rId26"/>
    <p:sldId id="280" r:id="rId27"/>
    <p:sldId id="298" r:id="rId28"/>
    <p:sldId id="307" r:id="rId29"/>
    <p:sldId id="308" r:id="rId30"/>
    <p:sldId id="309" r:id="rId31"/>
    <p:sldId id="281" r:id="rId32"/>
    <p:sldId id="282" r:id="rId33"/>
    <p:sldId id="283" r:id="rId34"/>
    <p:sldId id="284" r:id="rId35"/>
    <p:sldId id="285" r:id="rId36"/>
    <p:sldId id="310" r:id="rId37"/>
    <p:sldId id="311" r:id="rId38"/>
    <p:sldId id="312" r:id="rId39"/>
    <p:sldId id="286" r:id="rId40"/>
    <p:sldId id="287" r:id="rId41"/>
    <p:sldId id="289" r:id="rId42"/>
    <p:sldId id="290" r:id="rId43"/>
    <p:sldId id="291" r:id="rId44"/>
    <p:sldId id="292" r:id="rId45"/>
    <p:sldId id="293"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294" r:id="rId61"/>
  </p:sldIdLst>
  <p:sldSz cx="9144000" cy="6858000" type="screen4x3"/>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098"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08E5E-A98D-4A73-A930-FF5651CC7382}" type="datetimeFigureOut">
              <a:rPr lang="en-US" smtClean="0"/>
              <a:pPr/>
              <a:t>10/18/2017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84C57C-F6F0-40C2-8D3E-C7B85C36E837}" type="slidenum">
              <a:rPr lang="en-US" smtClean="0"/>
              <a:pPr/>
              <a:t>‹#›</a:t>
            </a:fld>
            <a:endParaRPr lang="en-US"/>
          </a:p>
        </p:txBody>
      </p:sp>
    </p:spTree>
    <p:extLst>
      <p:ext uri="{BB962C8B-B14F-4D97-AF65-F5344CB8AC3E}">
        <p14:creationId xmlns:p14="http://schemas.microsoft.com/office/powerpoint/2010/main" val="258282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p>
            <a:fld id="{9A14B9B5-3987-493A-AD9B-C65984FB3FEF}" type="slidenum">
              <a:rPr lang="en-US" altLang="en-US">
                <a:solidFill>
                  <a:prstClr val="white"/>
                </a:solidFill>
              </a:rPr>
              <a:pPr/>
              <a:t>1</a:t>
            </a:fld>
            <a:endParaRPr lang="en-US" altLang="en-US">
              <a:solidFill>
                <a:prstClr val="white"/>
              </a:solidFill>
            </a:endParaRPr>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pPr defTabSz="457200" fontAlgn="base">
              <a:spcBef>
                <a:spcPct val="0"/>
              </a:spcBef>
              <a:spcAft>
                <a:spcPct val="0"/>
              </a:spcAft>
              <a:buClr>
                <a:srgbClr val="FFFFFF"/>
              </a:buClr>
              <a:buSzPct val="100000"/>
              <a:buFont typeface="Times New Roman" pitchFamily="18" charset="0"/>
              <a:buNone/>
            </a:pPr>
            <a:endParaRPr lang="en-US" altLang="en-US" sz="2400">
              <a:solidFill>
                <a:prstClr val="white"/>
              </a:solidFill>
              <a:latin typeface="Times New Roman" pitchFamily="18" charset="0"/>
              <a:ea typeface="ＭＳ Ｐゴシック" pitchFamily="34" charset="-128"/>
            </a:endParaRPr>
          </a:p>
        </p:txBody>
      </p:sp>
      <p:sp>
        <p:nvSpPr>
          <p:cNvPr id="36868"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12</a:t>
            </a:fld>
            <a:endParaRPr lang="en-US"/>
          </a:p>
        </p:txBody>
      </p:sp>
    </p:spTree>
    <p:extLst>
      <p:ext uri="{BB962C8B-B14F-4D97-AF65-F5344CB8AC3E}">
        <p14:creationId xmlns:p14="http://schemas.microsoft.com/office/powerpoint/2010/main" val="343673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19</a:t>
            </a:fld>
            <a:endParaRPr lang="en-US"/>
          </a:p>
        </p:txBody>
      </p:sp>
    </p:spTree>
    <p:extLst>
      <p:ext uri="{BB962C8B-B14F-4D97-AF65-F5344CB8AC3E}">
        <p14:creationId xmlns:p14="http://schemas.microsoft.com/office/powerpoint/2010/main" val="3641216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20</a:t>
            </a:fld>
            <a:endParaRPr lang="en-US"/>
          </a:p>
        </p:txBody>
      </p:sp>
    </p:spTree>
    <p:extLst>
      <p:ext uri="{BB962C8B-B14F-4D97-AF65-F5344CB8AC3E}">
        <p14:creationId xmlns:p14="http://schemas.microsoft.com/office/powerpoint/2010/main" val="200418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21</a:t>
            </a:fld>
            <a:endParaRPr lang="en-US"/>
          </a:p>
        </p:txBody>
      </p:sp>
    </p:spTree>
    <p:extLst>
      <p:ext uri="{BB962C8B-B14F-4D97-AF65-F5344CB8AC3E}">
        <p14:creationId xmlns:p14="http://schemas.microsoft.com/office/powerpoint/2010/main" val="355081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22</a:t>
            </a:fld>
            <a:endParaRPr lang="en-US"/>
          </a:p>
        </p:txBody>
      </p:sp>
    </p:spTree>
    <p:extLst>
      <p:ext uri="{BB962C8B-B14F-4D97-AF65-F5344CB8AC3E}">
        <p14:creationId xmlns:p14="http://schemas.microsoft.com/office/powerpoint/2010/main" val="18896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23</a:t>
            </a:fld>
            <a:endParaRPr lang="en-US"/>
          </a:p>
        </p:txBody>
      </p:sp>
    </p:spTree>
    <p:extLst>
      <p:ext uri="{BB962C8B-B14F-4D97-AF65-F5344CB8AC3E}">
        <p14:creationId xmlns:p14="http://schemas.microsoft.com/office/powerpoint/2010/main" val="2840232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25</a:t>
            </a:fld>
            <a:endParaRPr lang="en-US"/>
          </a:p>
        </p:txBody>
      </p:sp>
    </p:spTree>
    <p:extLst>
      <p:ext uri="{BB962C8B-B14F-4D97-AF65-F5344CB8AC3E}">
        <p14:creationId xmlns:p14="http://schemas.microsoft.com/office/powerpoint/2010/main" val="1135744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26</a:t>
            </a:fld>
            <a:endParaRPr lang="en-US"/>
          </a:p>
        </p:txBody>
      </p:sp>
    </p:spTree>
    <p:extLst>
      <p:ext uri="{BB962C8B-B14F-4D97-AF65-F5344CB8AC3E}">
        <p14:creationId xmlns:p14="http://schemas.microsoft.com/office/powerpoint/2010/main" val="217657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Viewing</a:t>
            </a:r>
            <a:r>
              <a:rPr lang="en-US" baseline="0" dirty="0" smtClean="0"/>
              <a:t> the template file in the browser will not show the image. This is because the path to the image is set from the root directory, not the sub-directory that the template file resides in. </a:t>
            </a:r>
            <a:endParaRPr lang="en-US" dirty="0"/>
          </a:p>
        </p:txBody>
      </p:sp>
      <p:sp>
        <p:nvSpPr>
          <p:cNvPr id="4" name="Slide Number Placeholder 3"/>
          <p:cNvSpPr>
            <a:spLocks noGrp="1"/>
          </p:cNvSpPr>
          <p:nvPr>
            <p:ph type="sldNum" sz="quarter" idx="10"/>
          </p:nvPr>
        </p:nvSpPr>
        <p:spPr/>
        <p:txBody>
          <a:bodyPr/>
          <a:lstStyle/>
          <a:p>
            <a:fld id="{9084C57C-F6F0-40C2-8D3E-C7B85C36E837}" type="slidenum">
              <a:rPr lang="en-US" smtClean="0"/>
              <a:pPr/>
              <a:t>29</a:t>
            </a:fld>
            <a:endParaRPr lang="en-US"/>
          </a:p>
        </p:txBody>
      </p:sp>
    </p:spTree>
    <p:extLst>
      <p:ext uri="{BB962C8B-B14F-4D97-AF65-F5344CB8AC3E}">
        <p14:creationId xmlns:p14="http://schemas.microsoft.com/office/powerpoint/2010/main" val="173666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4C57C-F6F0-40C2-8D3E-C7B85C36E837}" type="slidenum">
              <a:rPr lang="en-US" smtClean="0"/>
              <a:pPr/>
              <a:t>30</a:t>
            </a:fld>
            <a:endParaRPr lang="en-US"/>
          </a:p>
        </p:txBody>
      </p:sp>
    </p:spTree>
    <p:extLst>
      <p:ext uri="{BB962C8B-B14F-4D97-AF65-F5344CB8AC3E}">
        <p14:creationId xmlns:p14="http://schemas.microsoft.com/office/powerpoint/2010/main" val="17366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2</a:t>
            </a:fld>
            <a:endParaRPr lang="en-US"/>
          </a:p>
        </p:txBody>
      </p:sp>
    </p:spTree>
    <p:extLst>
      <p:ext uri="{BB962C8B-B14F-4D97-AF65-F5344CB8AC3E}">
        <p14:creationId xmlns:p14="http://schemas.microsoft.com/office/powerpoint/2010/main" val="503903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32</a:t>
            </a:fld>
            <a:endParaRPr lang="en-US"/>
          </a:p>
        </p:txBody>
      </p:sp>
    </p:spTree>
    <p:extLst>
      <p:ext uri="{BB962C8B-B14F-4D97-AF65-F5344CB8AC3E}">
        <p14:creationId xmlns:p14="http://schemas.microsoft.com/office/powerpoint/2010/main" val="66286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34</a:t>
            </a:fld>
            <a:endParaRPr lang="en-US"/>
          </a:p>
        </p:txBody>
      </p:sp>
    </p:spTree>
    <p:extLst>
      <p:ext uri="{BB962C8B-B14F-4D97-AF65-F5344CB8AC3E}">
        <p14:creationId xmlns:p14="http://schemas.microsoft.com/office/powerpoint/2010/main" val="211531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35</a:t>
            </a:fld>
            <a:endParaRPr lang="en-US"/>
          </a:p>
        </p:txBody>
      </p:sp>
    </p:spTree>
    <p:extLst>
      <p:ext uri="{BB962C8B-B14F-4D97-AF65-F5344CB8AC3E}">
        <p14:creationId xmlns:p14="http://schemas.microsoft.com/office/powerpoint/2010/main" val="211653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42</a:t>
            </a:fld>
            <a:endParaRPr lang="en-US"/>
          </a:p>
        </p:txBody>
      </p:sp>
    </p:spTree>
    <p:extLst>
      <p:ext uri="{BB962C8B-B14F-4D97-AF65-F5344CB8AC3E}">
        <p14:creationId xmlns:p14="http://schemas.microsoft.com/office/powerpoint/2010/main" val="1873684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45</a:t>
            </a:fld>
            <a:endParaRPr lang="en-US"/>
          </a:p>
        </p:txBody>
      </p:sp>
    </p:spTree>
    <p:extLst>
      <p:ext uri="{BB962C8B-B14F-4D97-AF65-F5344CB8AC3E}">
        <p14:creationId xmlns:p14="http://schemas.microsoft.com/office/powerpoint/2010/main" val="559011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60</a:t>
            </a:fld>
            <a:endParaRPr lang="en-US"/>
          </a:p>
        </p:txBody>
      </p:sp>
    </p:spTree>
    <p:extLst>
      <p:ext uri="{BB962C8B-B14F-4D97-AF65-F5344CB8AC3E}">
        <p14:creationId xmlns:p14="http://schemas.microsoft.com/office/powerpoint/2010/main" val="55446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3</a:t>
            </a:fld>
            <a:endParaRPr lang="en-US"/>
          </a:p>
        </p:txBody>
      </p:sp>
    </p:spTree>
    <p:extLst>
      <p:ext uri="{BB962C8B-B14F-4D97-AF65-F5344CB8AC3E}">
        <p14:creationId xmlns:p14="http://schemas.microsoft.com/office/powerpoint/2010/main" val="334742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4</a:t>
            </a:fld>
            <a:endParaRPr lang="en-US"/>
          </a:p>
        </p:txBody>
      </p:sp>
    </p:spTree>
    <p:extLst>
      <p:ext uri="{BB962C8B-B14F-4D97-AF65-F5344CB8AC3E}">
        <p14:creationId xmlns:p14="http://schemas.microsoft.com/office/powerpoint/2010/main" val="151387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5</a:t>
            </a:fld>
            <a:endParaRPr lang="en-US"/>
          </a:p>
        </p:txBody>
      </p:sp>
    </p:spTree>
    <p:extLst>
      <p:ext uri="{BB962C8B-B14F-4D97-AF65-F5344CB8AC3E}">
        <p14:creationId xmlns:p14="http://schemas.microsoft.com/office/powerpoint/2010/main" val="14230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6</a:t>
            </a:fld>
            <a:endParaRPr lang="en-US"/>
          </a:p>
        </p:txBody>
      </p:sp>
    </p:spTree>
    <p:extLst>
      <p:ext uri="{BB962C8B-B14F-4D97-AF65-F5344CB8AC3E}">
        <p14:creationId xmlns:p14="http://schemas.microsoft.com/office/powerpoint/2010/main" val="8514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7</a:t>
            </a:fld>
            <a:endParaRPr lang="en-US"/>
          </a:p>
        </p:txBody>
      </p:sp>
    </p:spTree>
    <p:extLst>
      <p:ext uri="{BB962C8B-B14F-4D97-AF65-F5344CB8AC3E}">
        <p14:creationId xmlns:p14="http://schemas.microsoft.com/office/powerpoint/2010/main" val="170703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8</a:t>
            </a:fld>
            <a:endParaRPr lang="en-US"/>
          </a:p>
        </p:txBody>
      </p:sp>
    </p:spTree>
    <p:extLst>
      <p:ext uri="{BB962C8B-B14F-4D97-AF65-F5344CB8AC3E}">
        <p14:creationId xmlns:p14="http://schemas.microsoft.com/office/powerpoint/2010/main" val="3069548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3E4FB-1BC6-4B1F-8D1C-D10A73BC4D62}" type="slidenum">
              <a:rPr lang="en-US" smtClean="0"/>
              <a:pPr>
                <a:defRPr/>
              </a:pPr>
              <a:t>10</a:t>
            </a:fld>
            <a:endParaRPr lang="en-US"/>
          </a:p>
        </p:txBody>
      </p:sp>
    </p:spTree>
    <p:extLst>
      <p:ext uri="{BB962C8B-B14F-4D97-AF65-F5344CB8AC3E}">
        <p14:creationId xmlns:p14="http://schemas.microsoft.com/office/powerpoint/2010/main" val="2116000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2400">
              <a:solidFill>
                <a:prstClr val="white"/>
              </a:solidFill>
            </a:endParaRPr>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24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pPr defTabSz="457200" eaLnBrk="0" fontAlgn="base" hangingPunct="0">
              <a:spcBef>
                <a:spcPct val="0"/>
              </a:spcBef>
              <a:spcAft>
                <a:spcPct val="0"/>
              </a:spcAft>
              <a:defRPr/>
            </a:pPr>
            <a:endParaRPr lang="en-US" sz="2400">
              <a:latin typeface="Times New Roman" pitchFamily="18" charset="0"/>
              <a:ea typeface="ＭＳ Ｐゴシック" pitchFamily="34" charset="-128"/>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defTabSz="457200" eaLnBrk="0" fontAlgn="base" hangingPunct="0">
              <a:spcBef>
                <a:spcPct val="0"/>
              </a:spcBef>
              <a:spcAft>
                <a:spcPct val="0"/>
              </a:spcAft>
            </a:pPr>
            <a:endParaRPr lang="en-US" sz="2400">
              <a:solidFill>
                <a:srgbClr val="2DA2BF">
                  <a:tint val="20000"/>
                </a:srgbClr>
              </a:solidFill>
              <a:latin typeface="Times New Roman" pitchFamily="18" charset="0"/>
              <a:ea typeface="ＭＳ Ｐゴシック" pitchFamily="34" charset="-128"/>
            </a:endParaRPr>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pPr defTabSz="457200" eaLnBrk="0" fontAlgn="base" hangingPunct="0">
              <a:spcBef>
                <a:spcPct val="0"/>
              </a:spcBef>
              <a:spcAft>
                <a:spcPct val="0"/>
              </a:spcAft>
              <a:defRPr/>
            </a:pPr>
            <a:fld id="{3C130B58-2D2D-4E38-AEB5-470A5E062F9D}" type="slidenum">
              <a:rPr lang="en-US" altLang="en-US" sz="2400" smtClean="0">
                <a:latin typeface="Times New Roman" pitchFamily="18" charset="0"/>
                <a:ea typeface="ＭＳ Ｐゴシック" pitchFamily="34" charset="-128"/>
              </a:rPr>
              <a:pPr defTabSz="457200" eaLnBrk="0" fontAlgn="base" hangingPunct="0">
                <a:spcBef>
                  <a:spcPct val="0"/>
                </a:spcBef>
                <a:spcAft>
                  <a:spcPct val="0"/>
                </a:spcAft>
                <a:defRPr/>
              </a:pPr>
              <a:t>‹#›</a:t>
            </a:fld>
            <a:endParaRPr lang="en-US" altLang="en-US" sz="2400" dirty="0">
              <a:latin typeface="Times New Roman" pitchFamily="18" charset="0"/>
              <a:ea typeface="ＭＳ Ｐゴシック" pitchFamily="34" charset="-128"/>
            </a:endParaRPr>
          </a:p>
        </p:txBody>
      </p:sp>
      <p:pic>
        <p:nvPicPr>
          <p:cNvPr id="13" name="Picture 12" descr="http://www.hunterbusinessschool.edu/hunterbusiness/wp-content/uploads/2013/03/logo.gif"/>
          <p:cNvPicPr/>
          <p:nvPr userDrawn="1"/>
        </p:nvPicPr>
        <p:blipFill>
          <a:blip r:embed="rId3" cstate="print"/>
          <a:srcRect/>
          <a:stretch>
            <a:fillRect/>
          </a:stretch>
        </p:blipFill>
        <p:spPr bwMode="auto">
          <a:xfrm>
            <a:off x="152400" y="152400"/>
            <a:ext cx="923925" cy="692944"/>
          </a:xfrm>
          <a:prstGeom prst="rect">
            <a:avLst/>
          </a:prstGeom>
          <a:noFill/>
          <a:ln w="9525">
            <a:noFill/>
            <a:miter lim="800000"/>
            <a:headEnd/>
            <a:tailEnd/>
          </a:ln>
        </p:spPr>
      </p:pic>
    </p:spTree>
    <p:extLst>
      <p:ext uri="{BB962C8B-B14F-4D97-AF65-F5344CB8AC3E}">
        <p14:creationId xmlns:p14="http://schemas.microsoft.com/office/powerpoint/2010/main" val="343682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pic>
        <p:nvPicPr>
          <p:cNvPr id="10" name="Picture 9" descr="Hunter.jpg"/>
          <p:cNvPicPr>
            <a:picLocks noChangeAspect="1"/>
          </p:cNvPicPr>
          <p:nvPr userDrawn="1"/>
        </p:nvPicPr>
        <p:blipFill>
          <a:blip r:embed="rId2" cstate="print"/>
          <a:stretch>
            <a:fillRect/>
          </a:stretch>
        </p:blipFill>
        <p:spPr>
          <a:xfrm>
            <a:off x="8077200" y="6382264"/>
            <a:ext cx="533400" cy="399536"/>
          </a:xfrm>
          <a:prstGeom prst="rect">
            <a:avLst/>
          </a:prstGeom>
        </p:spPr>
      </p:pic>
    </p:spTree>
    <p:extLst>
      <p:ext uri="{BB962C8B-B14F-4D97-AF65-F5344CB8AC3E}">
        <p14:creationId xmlns:p14="http://schemas.microsoft.com/office/powerpoint/2010/main" val="5739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unter.jpg"/>
          <p:cNvPicPr>
            <a:picLocks noChangeAspect="1"/>
          </p:cNvPicPr>
          <p:nvPr userDrawn="1"/>
        </p:nvPicPr>
        <p:blipFill>
          <a:blip r:embed="rId2" cstate="print"/>
          <a:stretch>
            <a:fillRect/>
          </a:stretch>
        </p:blipFill>
        <p:spPr>
          <a:xfrm>
            <a:off x="8077200" y="6382264"/>
            <a:ext cx="533400" cy="399536"/>
          </a:xfrm>
          <a:prstGeom prst="rect">
            <a:avLst/>
          </a:prstGeom>
        </p:spPr>
      </p:pic>
    </p:spTree>
    <p:extLst>
      <p:ext uri="{BB962C8B-B14F-4D97-AF65-F5344CB8AC3E}">
        <p14:creationId xmlns:p14="http://schemas.microsoft.com/office/powerpoint/2010/main" val="182614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4" name="Right Triangle 13"/>
          <p:cNvSpPr>
            <a:spLocks/>
          </p:cNvSpPr>
          <p:nvPr/>
        </p:nvSpPr>
        <p:spPr bwMode="auto">
          <a:xfrm>
            <a:off x="-6042" y="5791253"/>
            <a:ext cx="3402314" cy="1080868"/>
          </a:xfrm>
          <a:prstGeom prst="rtTriangle">
            <a:avLst/>
          </a:prstGeom>
          <a:blipFill>
            <a:blip r:embed="rId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2400">
              <a:solidFill>
                <a:prstClr val="white"/>
              </a:solidFill>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descr="Hunter.jpg"/>
          <p:cNvPicPr>
            <a:picLocks noChangeAspect="1"/>
          </p:cNvPicPr>
          <p:nvPr userDrawn="1"/>
        </p:nvPicPr>
        <p:blipFill>
          <a:blip r:embed="rId6" cstate="print"/>
          <a:stretch>
            <a:fillRect/>
          </a:stretch>
        </p:blipFill>
        <p:spPr>
          <a:xfrm>
            <a:off x="8077200" y="6382264"/>
            <a:ext cx="533400" cy="399536"/>
          </a:xfrm>
          <a:prstGeom prst="rect">
            <a:avLst/>
          </a:prstGeom>
        </p:spPr>
      </p:pic>
      <p:sp>
        <p:nvSpPr>
          <p:cNvPr id="16" name="TextBox 15"/>
          <p:cNvSpPr txBox="1"/>
          <p:nvPr userDrawn="1"/>
        </p:nvSpPr>
        <p:spPr>
          <a:xfrm>
            <a:off x="6248400" y="6350913"/>
            <a:ext cx="1828800" cy="415498"/>
          </a:xfrm>
          <a:prstGeom prst="rect">
            <a:avLst/>
          </a:prstGeom>
          <a:noFill/>
        </p:spPr>
        <p:txBody>
          <a:bodyPr wrap="square" rtlCol="0">
            <a:spAutoFit/>
          </a:bodyPr>
          <a:lstStyle/>
          <a:p>
            <a:pPr defTabSz="457200" eaLnBrk="0" fontAlgn="base" hangingPunct="0">
              <a:spcBef>
                <a:spcPct val="0"/>
              </a:spcBef>
              <a:spcAft>
                <a:spcPct val="0"/>
              </a:spcAft>
              <a:defRPr/>
            </a:pPr>
            <a:r>
              <a:rPr lang="en-US" altLang="en-US" sz="1050" dirty="0" smtClean="0">
                <a:solidFill>
                  <a:srgbClr val="114F96"/>
                </a:solidFill>
                <a:latin typeface="Arial" pitchFamily="34" charset="0"/>
                <a:ea typeface="ＭＳ Ｐゴシック" pitchFamily="34" charset="-128"/>
              </a:rPr>
              <a:t>Web Design with HTML5 &amp;</a:t>
            </a:r>
            <a:r>
              <a:rPr lang="en-US" altLang="en-US" sz="1050" baseline="0" dirty="0" smtClean="0">
                <a:solidFill>
                  <a:srgbClr val="114F96"/>
                </a:solidFill>
                <a:latin typeface="Arial" pitchFamily="34" charset="0"/>
                <a:ea typeface="ＭＳ Ｐゴシック" pitchFamily="34" charset="-128"/>
              </a:rPr>
              <a:t> CSS3 – Eighth Edition</a:t>
            </a:r>
            <a:endParaRPr lang="en-US" altLang="en-US" sz="1050" dirty="0">
              <a:solidFill>
                <a:srgbClr val="114F96"/>
              </a:solidFill>
              <a:latin typeface="Arial" pitchFamily="34" charset="0"/>
              <a:ea typeface="ＭＳ Ｐゴシック" pitchFamily="34" charset="-128"/>
            </a:endParaRPr>
          </a:p>
        </p:txBody>
      </p:sp>
    </p:spTree>
    <p:extLst>
      <p:ext uri="{BB962C8B-B14F-4D97-AF65-F5344CB8AC3E}">
        <p14:creationId xmlns:p14="http://schemas.microsoft.com/office/powerpoint/2010/main" val="24126535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2667000"/>
            <a:ext cx="8610600" cy="1323439"/>
          </a:xfrm>
          <a:prstGeom prst="rect">
            <a:avLst/>
          </a:prstGeom>
          <a:noFill/>
        </p:spPr>
        <p:txBody>
          <a:bodyPr>
            <a:spAutoFit/>
          </a:bodyPr>
          <a:lstStyle/>
          <a:p>
            <a:pPr algn="ctr" defTabSz="457200" fontAlgn="base">
              <a:spcBef>
                <a:spcPct val="0"/>
              </a:spcBef>
              <a:spcAft>
                <a:spcPct val="0"/>
              </a:spcAft>
              <a:buClr>
                <a:srgbClr val="FFFFFF"/>
              </a:buClr>
              <a:buSzPct val="100000"/>
              <a:buFont typeface="Times New Roman" panose="02020603050405020304" pitchFamily="18" charset="0"/>
              <a:buNone/>
              <a:defRPr/>
            </a:pPr>
            <a:r>
              <a:rPr lang="en-US" sz="4000" b="1" dirty="0" smtClean="0">
                <a:solidFill>
                  <a:prstClr val="black"/>
                </a:solidFill>
                <a:latin typeface="Calibri"/>
                <a:ea typeface="ＭＳ Ｐゴシック" pitchFamily="34" charset="-128"/>
              </a:rPr>
              <a:t>Web Design with HTML and CSS</a:t>
            </a:r>
          </a:p>
          <a:p>
            <a:pPr algn="ctr" defTabSz="457200" fontAlgn="base">
              <a:spcBef>
                <a:spcPct val="0"/>
              </a:spcBef>
              <a:spcAft>
                <a:spcPct val="0"/>
              </a:spcAft>
              <a:buClr>
                <a:srgbClr val="FFFFFF"/>
              </a:buClr>
              <a:buSzPct val="100000"/>
              <a:buFont typeface="Times New Roman" panose="02020603050405020304" pitchFamily="18" charset="0"/>
              <a:buNone/>
              <a:defRPr/>
            </a:pPr>
            <a:r>
              <a:rPr lang="en-US" sz="4000" b="1" dirty="0" smtClean="0">
                <a:solidFill>
                  <a:prstClr val="black"/>
                </a:solidFill>
                <a:latin typeface="Calibri"/>
                <a:ea typeface="ＭＳ Ｐゴシック" pitchFamily="34" charset="-128"/>
              </a:rPr>
              <a:t>Day 2</a:t>
            </a:r>
            <a:endParaRPr lang="en-US" sz="3600" b="1" dirty="0">
              <a:solidFill>
                <a:prstClr val="black"/>
              </a:solidFill>
              <a:latin typeface="Calibri"/>
              <a:ea typeface="ＭＳ Ｐゴシック" pitchFamily="34" charset="-128"/>
            </a:endParaRPr>
          </a:p>
        </p:txBody>
      </p:sp>
    </p:spTree>
    <p:extLst>
      <p:ext uri="{BB962C8B-B14F-4D97-AF65-F5344CB8AC3E}">
        <p14:creationId xmlns:p14="http://schemas.microsoft.com/office/powerpoint/2010/main" val="25911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a:t>
            </a:r>
            <a:r>
              <a:rPr lang="en-IN" dirty="0" smtClean="0"/>
              <a:t>Figure 3-5 shows an </a:t>
            </a:r>
            <a:r>
              <a:rPr lang="en-IN" dirty="0"/>
              <a:t>example of an </a:t>
            </a:r>
            <a:r>
              <a:rPr lang="en-IN" dirty="0" smtClean="0"/>
              <a:t>email link</a:t>
            </a:r>
          </a:p>
        </p:txBody>
      </p:sp>
      <p:sp>
        <p:nvSpPr>
          <p:cNvPr id="5" name="Title 4"/>
          <p:cNvSpPr>
            <a:spLocks noGrp="1"/>
          </p:cNvSpPr>
          <p:nvPr>
            <p:ph type="title"/>
          </p:nvPr>
        </p:nvSpPr>
        <p:spPr/>
        <p:txBody>
          <a:bodyPr>
            <a:normAutofit/>
          </a:bodyPr>
          <a:lstStyle/>
          <a:p>
            <a:r>
              <a:rPr lang="en-IN" sz="4400" dirty="0" smtClean="0"/>
              <a:t>Email link (continued)</a:t>
            </a:r>
            <a:endParaRPr lang="en-US" sz="4400" dirty="0"/>
          </a:p>
        </p:txBody>
      </p:sp>
      <p:pic>
        <p:nvPicPr>
          <p:cNvPr id="6" name="Picture 5" descr="This figure shows an example of an email link.&#10;The figure shows a code &lt;a href=“mailto:forwardfitness@club.net”&gt;forwardfitness@club.net&lt;/a&gt;.&#10;There are six rectangular boxes in this figure. The first rectangular box labeled “starting anchor tag” is positioned above the code. An arrow originating from the first rectangular box points to “a” in the code.&#10;The second rectangular box labeled “href attribute” is positioned below the code. An arrow originating from the second rectangular box points to “href” in the code.&#10;The third rectangular box labeled “mailto protocol” is positioned on the right side of the first rectangular box above the code. An arrow originating from the third rectangular box points to “mailto:” in the code.&#10;The fourth rectangular box labeled “email address” is positioned on the right side of the third rectangular box above the code. An arrow originating from the fourth rectangular box points to “mailto:forwardfitness@club.net” in the code.&#10;The fifth rectangular box labeled “text marked as email link” is positioned on the right side of the fourth rectangular box above the code. An arrow originating from the fifth rectangular box points to “forwardfitness@club.net” in the code.&#10;The sixth rectangular box labeled “ending anchor tag” is positioned on the right side of the second rectangular box below the code. An arrow originating from the sixth rectangular box points to “&lt;/a&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9" y="2743200"/>
            <a:ext cx="8534401" cy="2667000"/>
          </a:xfrm>
          <a:prstGeom prst="rect">
            <a:avLst/>
          </a:prstGeom>
        </p:spPr>
      </p:pic>
    </p:spTree>
    <p:extLst>
      <p:ext uri="{BB962C8B-B14F-4D97-AF65-F5344CB8AC3E}">
        <p14:creationId xmlns:p14="http://schemas.microsoft.com/office/powerpoint/2010/main" val="80762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38138" lvl="1" indent="-338138">
              <a:buFont typeface="Arial" pitchFamily="34" charset="0"/>
              <a:buChar char="•"/>
            </a:pPr>
            <a:r>
              <a:rPr lang="en-IN" sz="3200" dirty="0" smtClean="0"/>
              <a:t>It is a hyperlink </a:t>
            </a:r>
            <a:r>
              <a:rPr lang="en-IN" sz="3200" dirty="0"/>
              <a:t>that </a:t>
            </a:r>
            <a:r>
              <a:rPr lang="en-IN" sz="3200" dirty="0" smtClean="0"/>
              <a:t>links </a:t>
            </a:r>
            <a:r>
              <a:rPr lang="en-IN" sz="3200" dirty="0"/>
              <a:t>to a telephone </a:t>
            </a:r>
            <a:r>
              <a:rPr lang="en-IN" sz="3200" dirty="0" smtClean="0"/>
              <a:t>number</a:t>
            </a:r>
          </a:p>
          <a:p>
            <a:pPr marL="338138" lvl="1" indent="-338138">
              <a:buFont typeface="Arial" pitchFamily="34" charset="0"/>
              <a:buChar char="•"/>
            </a:pPr>
            <a:r>
              <a:rPr lang="en-IN" sz="3200" dirty="0" smtClean="0"/>
              <a:t>Use an </a:t>
            </a:r>
            <a:r>
              <a:rPr lang="en-IN" sz="2600" dirty="0" smtClean="0">
                <a:latin typeface="Courier New" pitchFamily="49" charset="0"/>
                <a:cs typeface="Courier New" pitchFamily="49" charset="0"/>
              </a:rPr>
              <a:t>anchor</a:t>
            </a:r>
            <a:r>
              <a:rPr lang="en-IN" sz="3200" b="1" dirty="0" smtClean="0"/>
              <a:t> </a:t>
            </a:r>
            <a:r>
              <a:rPr lang="en-IN" sz="3200" dirty="0" smtClean="0"/>
              <a:t>element to link to a telephone number by including the </a:t>
            </a:r>
            <a:r>
              <a:rPr lang="en-IN" sz="2600" dirty="0" err="1" smtClean="0">
                <a:latin typeface="Courier New" pitchFamily="49" charset="0"/>
                <a:cs typeface="Courier New" pitchFamily="49" charset="0"/>
              </a:rPr>
              <a:t>href</a:t>
            </a:r>
            <a:r>
              <a:rPr lang="en-IN" sz="3200" b="1" dirty="0" smtClean="0"/>
              <a:t> </a:t>
            </a:r>
            <a:r>
              <a:rPr lang="en-IN" sz="3200" dirty="0" smtClean="0"/>
              <a:t>attribute, followed by "tel</a:t>
            </a:r>
            <a:r>
              <a:rPr lang="en-IN" sz="3200" dirty="0"/>
              <a:t>:+1</a:t>
            </a:r>
            <a:r>
              <a:rPr lang="en-IN" sz="3200" i="1" dirty="0"/>
              <a:t>number</a:t>
            </a:r>
            <a:r>
              <a:rPr lang="en-IN" sz="3200" dirty="0"/>
              <a:t>" where +1 is </a:t>
            </a:r>
            <a:r>
              <a:rPr lang="en-IN" sz="3200" dirty="0" smtClean="0"/>
              <a:t>the international </a:t>
            </a:r>
            <a:r>
              <a:rPr lang="en-US" sz="3200" dirty="0" smtClean="0"/>
              <a:t>dialing</a:t>
            </a:r>
            <a:r>
              <a:rPr lang="en-IN" sz="3200" dirty="0" smtClean="0"/>
              <a:t> </a:t>
            </a:r>
            <a:r>
              <a:rPr lang="en-IN" sz="3200" dirty="0"/>
              <a:t>prefix </a:t>
            </a:r>
            <a:r>
              <a:rPr lang="en-IN" sz="3200" dirty="0" smtClean="0"/>
              <a:t>and </a:t>
            </a:r>
            <a:r>
              <a:rPr lang="en-IN" sz="3200" i="1" dirty="0"/>
              <a:t>number </a:t>
            </a:r>
            <a:r>
              <a:rPr lang="en-IN" sz="3200" dirty="0"/>
              <a:t>is the </a:t>
            </a:r>
            <a:r>
              <a:rPr lang="en-IN" sz="3200" dirty="0" smtClean="0"/>
              <a:t>phone number</a:t>
            </a:r>
            <a:endParaRPr lang="en-US" sz="3200" dirty="0"/>
          </a:p>
        </p:txBody>
      </p:sp>
      <p:sp>
        <p:nvSpPr>
          <p:cNvPr id="5" name="Title 4"/>
          <p:cNvSpPr>
            <a:spLocks noGrp="1"/>
          </p:cNvSpPr>
          <p:nvPr>
            <p:ph type="title"/>
          </p:nvPr>
        </p:nvSpPr>
        <p:spPr/>
        <p:txBody>
          <a:bodyPr>
            <a:normAutofit/>
          </a:bodyPr>
          <a:lstStyle/>
          <a:p>
            <a:r>
              <a:rPr lang="en-IN" sz="4400" dirty="0" smtClean="0"/>
              <a:t>Telephone link </a:t>
            </a:r>
          </a:p>
        </p:txBody>
      </p:sp>
    </p:spTree>
    <p:extLst>
      <p:ext uri="{BB962C8B-B14F-4D97-AF65-F5344CB8AC3E}">
        <p14:creationId xmlns:p14="http://schemas.microsoft.com/office/powerpoint/2010/main" val="36376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4400" dirty="0" smtClean="0"/>
              <a:t>Telephone link</a:t>
            </a:r>
            <a:endParaRPr lang="en-US" sz="4400" dirty="0"/>
          </a:p>
        </p:txBody>
      </p:sp>
      <p:sp>
        <p:nvSpPr>
          <p:cNvPr id="7" name="Content Placeholder 6"/>
          <p:cNvSpPr>
            <a:spLocks noGrp="1"/>
          </p:cNvSpPr>
          <p:nvPr>
            <p:ph idx="1"/>
          </p:nvPr>
        </p:nvSpPr>
        <p:spPr/>
        <p:txBody>
          <a:bodyPr/>
          <a:lstStyle/>
          <a:p>
            <a:r>
              <a:rPr lang="en-IN" dirty="0" smtClean="0"/>
              <a:t>The Figure 3-7 shows an example of a telephone link</a:t>
            </a:r>
          </a:p>
          <a:p>
            <a:endParaRPr lang="en-US" dirty="0"/>
          </a:p>
        </p:txBody>
      </p:sp>
      <p:pic>
        <p:nvPicPr>
          <p:cNvPr id="8" name="Content Placeholder 5" descr="This figure shows an example of a telephone link.&#10;The figure shows a code &lt;a href=“tel:+18005552356”&gt;”Call us today at 800-555-2356&lt;/a&gt;.&#10;There are six rectangular boxes in this figure. The first rectangular box labeled “starting anchor tag” is positioned above the code. An arrow originating from the first rectangular box points to “a” in the code.&#10;The second rectangular box labeled “href attribute” is positioned below the code. An arrow originating from the second rectangular box points to “href” in the code.&#10;The third rectangular box labeled “tel protocol” is positioned on the right side of the first rectangular box above the code. An arrow originating from the third rectangular box points to “tel” in the code.&#10;The fourth rectangular box labeled “phone number with country code and area code” is positioned on the right side of the second rectangular box below the code. An arrow originating from the fourth rectangular box points to “tel:+18005552356” in the code.&#10;The fifth rectangular box labeled “text marked as telephone link” is positioned on the right side of the third rectangular box above the code. An arrow originating from the fifth rectangular box points to “Call us today at 800-555-2356” in the code.&#10;The sixth rectangular box labeled “ending anchor tag” is positioned on the right side of the fourth rectangular box below the code. An arrow originating from the sixth rectangular box points to “&lt;/a&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26" y="2743200"/>
            <a:ext cx="7516274" cy="2857899"/>
          </a:xfrm>
          <a:prstGeom prst="rect">
            <a:avLst/>
          </a:prstGeom>
          <a:solidFill>
            <a:schemeClr val="bg1"/>
          </a:solidFill>
        </p:spPr>
      </p:pic>
    </p:spTree>
    <p:extLst>
      <p:ext uri="{BB962C8B-B14F-4D97-AF65-F5344CB8AC3E}">
        <p14:creationId xmlns:p14="http://schemas.microsoft.com/office/powerpoint/2010/main" val="274917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a:bodyPr>
          <a:lstStyle/>
          <a:p>
            <a:r>
              <a:rPr lang="en-US" sz="2400" dirty="0" smtClean="0"/>
              <a:t>Using the web site you started building on day 1, enhance it with hyperlinks. </a:t>
            </a:r>
          </a:p>
          <a:p>
            <a:r>
              <a:rPr lang="en-US" sz="2400" dirty="0" smtClean="0"/>
              <a:t>Use relative links to link web site pages in different folders.</a:t>
            </a:r>
          </a:p>
          <a:p>
            <a:r>
              <a:rPr lang="en-US" sz="2400" dirty="0" smtClean="0"/>
              <a:t>Use absolute links to link from your web site to other Internet websites or web pages.</a:t>
            </a:r>
            <a:endParaRPr lang="en-US" sz="2400" dirty="0"/>
          </a:p>
        </p:txBody>
      </p:sp>
      <p:sp>
        <p:nvSpPr>
          <p:cNvPr id="3" name="Title 2"/>
          <p:cNvSpPr>
            <a:spLocks noGrp="1"/>
          </p:cNvSpPr>
          <p:nvPr>
            <p:ph type="title"/>
          </p:nvPr>
        </p:nvSpPr>
        <p:spPr/>
        <p:txBody>
          <a:bodyPr/>
          <a:lstStyle/>
          <a:p>
            <a:r>
              <a:rPr lang="en-US" dirty="0" smtClean="0"/>
              <a:t>Exercise</a:t>
            </a:r>
            <a:endParaRPr lang="en-US" dirty="0"/>
          </a:p>
        </p:txBody>
      </p:sp>
      <p:pic>
        <p:nvPicPr>
          <p:cNvPr id="4" name="Content Placeholder 5" descr="This figure explains how to organize files in a website.&#10;A rectangular box labeled “fitness” is positioned at the top of the figure. A small rectangular box labeled “main website folder” is positioned to the right of the first rectangular box. An arrow originating from the small rectangular box points to the first rectangular box.&#10;Below the small rectangular box are four rectangular boxes, labeled “css”, “images”, “media”, and “template”, one below the other.&#10;A vertical arrow originating from the first rectangular box splits and points to all of these four rectangular boxes.&#10;A second small rectangular box labeled “website subfolders” is positioned on the right side of the figure. An arrow originating from this second small rectangular box points to a flower bracket covering all four rectangular box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614" y="1600200"/>
            <a:ext cx="4094186" cy="4408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lstStyle/>
          <a:p>
            <a:r>
              <a:rPr lang="en-US" dirty="0" smtClean="0"/>
              <a:t>Open the “fitness.html” file from the Template folder.</a:t>
            </a:r>
          </a:p>
          <a:p>
            <a:r>
              <a:rPr lang="en-US" dirty="0" smtClean="0"/>
              <a:t>Click at the beginning of Line 12 just before our header content, “Forward Fitness Club”</a:t>
            </a:r>
          </a:p>
          <a:p>
            <a:r>
              <a:rPr lang="en-US" dirty="0" smtClean="0"/>
              <a:t>Enter a starting anchor tag that will be a relative link to our home page.</a:t>
            </a:r>
            <a:endParaRPr lang="en-US" dirty="0"/>
          </a:p>
        </p:txBody>
      </p:sp>
      <p:sp>
        <p:nvSpPr>
          <p:cNvPr id="3" name="Title 2"/>
          <p:cNvSpPr>
            <a:spLocks noGrp="1"/>
          </p:cNvSpPr>
          <p:nvPr>
            <p:ph type="title"/>
          </p:nvPr>
        </p:nvSpPr>
        <p:spPr/>
        <p:txBody>
          <a:bodyPr>
            <a:normAutofit fontScale="90000"/>
          </a:bodyPr>
          <a:lstStyle/>
          <a:p>
            <a:r>
              <a:rPr lang="en-US" dirty="0" smtClean="0"/>
              <a:t>Add Relative Links to Website Template</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0237" r="15001" b="46614"/>
          <a:stretch/>
        </p:blipFill>
        <p:spPr>
          <a:xfrm>
            <a:off x="1447800" y="3654879"/>
            <a:ext cx="5921830" cy="2745921"/>
          </a:xfrm>
          <a:prstGeom prst="rect">
            <a:avLst/>
          </a:prstGeom>
          <a:effectLst>
            <a:softEdge rad="31750"/>
          </a:effectLst>
        </p:spPr>
      </p:pic>
    </p:spTree>
    <p:extLst>
      <p:ext uri="{BB962C8B-B14F-4D97-AF65-F5344CB8AC3E}">
        <p14:creationId xmlns:p14="http://schemas.microsoft.com/office/powerpoint/2010/main" val="27489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lstStyle/>
          <a:p>
            <a:r>
              <a:rPr lang="en-US" dirty="0" smtClean="0"/>
              <a:t>To complete the link, click at the end of Line 12, after the word “Club”</a:t>
            </a:r>
          </a:p>
          <a:p>
            <a:r>
              <a:rPr lang="en-US" dirty="0" smtClean="0"/>
              <a:t>Enter the closing anchor tag.</a:t>
            </a:r>
          </a:p>
          <a:p>
            <a:pPr>
              <a:buSzPct val="108000"/>
              <a:buFont typeface="Wingdings" panose="05000000000000000000" pitchFamily="2" charset="2"/>
              <a:buChar char=""/>
            </a:pPr>
            <a:r>
              <a:rPr lang="en-US" i="1" dirty="0" smtClean="0"/>
              <a:t>Why are we adding a link in the webpage header?</a:t>
            </a:r>
            <a:endParaRPr lang="en-US" i="1" dirty="0"/>
          </a:p>
        </p:txBody>
      </p:sp>
      <p:sp>
        <p:nvSpPr>
          <p:cNvPr id="3" name="Title 2"/>
          <p:cNvSpPr>
            <a:spLocks noGrp="1"/>
          </p:cNvSpPr>
          <p:nvPr>
            <p:ph type="title"/>
          </p:nvPr>
        </p:nvSpPr>
        <p:spPr/>
        <p:txBody>
          <a:bodyPr>
            <a:normAutofit fontScale="90000"/>
          </a:bodyPr>
          <a:lstStyle/>
          <a:p>
            <a:r>
              <a:rPr lang="en-US" dirty="0" smtClean="0"/>
              <a:t>Add Relative Links to Website Template</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2023" t="63493" r="13215" b="-1217"/>
          <a:stretch/>
        </p:blipFill>
        <p:spPr>
          <a:xfrm>
            <a:off x="533400" y="3429000"/>
            <a:ext cx="8139404" cy="2667000"/>
          </a:xfrm>
          <a:prstGeom prst="rect">
            <a:avLst/>
          </a:prstGeom>
          <a:effectLst>
            <a:softEdge rad="31750"/>
          </a:effectLst>
        </p:spPr>
      </p:pic>
    </p:spTree>
    <p:extLst>
      <p:ext uri="{BB962C8B-B14F-4D97-AF65-F5344CB8AC3E}">
        <p14:creationId xmlns:p14="http://schemas.microsoft.com/office/powerpoint/2010/main" val="289096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lstStyle/>
          <a:p>
            <a:r>
              <a:rPr lang="en-US" dirty="0" smtClean="0"/>
              <a:t>Now, let’s add links to the elements in the </a:t>
            </a:r>
            <a:r>
              <a:rPr lang="en-US" dirty="0" err="1" smtClean="0"/>
              <a:t>nav</a:t>
            </a:r>
            <a:r>
              <a:rPr lang="en-US" dirty="0" smtClean="0"/>
              <a:t> area.</a:t>
            </a:r>
          </a:p>
          <a:p>
            <a:r>
              <a:rPr lang="en-US" dirty="0" smtClean="0"/>
              <a:t>Be sure to put the closing anchor tag after the content and NOT after the non-breaking space.</a:t>
            </a:r>
          </a:p>
        </p:txBody>
      </p:sp>
      <p:sp>
        <p:nvSpPr>
          <p:cNvPr id="3" name="Title 2"/>
          <p:cNvSpPr>
            <a:spLocks noGrp="1"/>
          </p:cNvSpPr>
          <p:nvPr>
            <p:ph type="title"/>
          </p:nvPr>
        </p:nvSpPr>
        <p:spPr/>
        <p:txBody>
          <a:bodyPr>
            <a:normAutofit fontScale="90000"/>
          </a:bodyPr>
          <a:lstStyle/>
          <a:p>
            <a:r>
              <a:rPr lang="en-US" dirty="0" smtClean="0"/>
              <a:t>Add Relative Links to Website Template</a:t>
            </a:r>
            <a:endParaRPr lang="en-US" dirty="0"/>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8289" t="27144" r="10521" b="16983"/>
          <a:stretch/>
        </p:blipFill>
        <p:spPr>
          <a:xfrm>
            <a:off x="413657" y="2819400"/>
            <a:ext cx="8316686" cy="2873828"/>
          </a:xfrm>
          <a:prstGeom prst="rect">
            <a:avLst/>
          </a:prstGeom>
          <a:effectLst>
            <a:softEdge rad="31750"/>
          </a:effectLst>
        </p:spPr>
      </p:pic>
    </p:spTree>
    <p:extLst>
      <p:ext uri="{BB962C8B-B14F-4D97-AF65-F5344CB8AC3E}">
        <p14:creationId xmlns:p14="http://schemas.microsoft.com/office/powerpoint/2010/main" val="37339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19200"/>
            <a:ext cx="8686800" cy="1905000"/>
          </a:xfrm>
        </p:spPr>
        <p:txBody>
          <a:bodyPr/>
          <a:lstStyle/>
          <a:p>
            <a:r>
              <a:rPr lang="en-US" dirty="0" smtClean="0"/>
              <a:t>Click before the e-mail address on Line 31</a:t>
            </a:r>
          </a:p>
          <a:p>
            <a:r>
              <a:rPr lang="en-US" dirty="0" smtClean="0"/>
              <a:t>Enter a starting anchor tag using the “</a:t>
            </a:r>
            <a:r>
              <a:rPr lang="en-US" b="1" dirty="0" smtClean="0"/>
              <a:t>mailto:</a:t>
            </a:r>
            <a:r>
              <a:rPr lang="en-US" dirty="0" smtClean="0"/>
              <a:t>” protocol</a:t>
            </a:r>
          </a:p>
          <a:p>
            <a:r>
              <a:rPr lang="en-US" dirty="0" smtClean="0"/>
              <a:t>Enter the closing anchor tag after the e-mail address</a:t>
            </a:r>
          </a:p>
          <a:p>
            <a:endParaRPr lang="en-US" dirty="0" smtClean="0"/>
          </a:p>
        </p:txBody>
      </p:sp>
      <p:sp>
        <p:nvSpPr>
          <p:cNvPr id="3" name="Title 2"/>
          <p:cNvSpPr>
            <a:spLocks noGrp="1"/>
          </p:cNvSpPr>
          <p:nvPr>
            <p:ph type="title"/>
          </p:nvPr>
        </p:nvSpPr>
        <p:spPr/>
        <p:txBody>
          <a:bodyPr>
            <a:normAutofit fontScale="90000"/>
          </a:bodyPr>
          <a:lstStyle/>
          <a:p>
            <a:r>
              <a:rPr lang="en-US" dirty="0" smtClean="0"/>
              <a:t>Add an Email Link to Website Template</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619" t="29471" b="4021"/>
          <a:stretch/>
        </p:blipFill>
        <p:spPr>
          <a:xfrm>
            <a:off x="381000" y="2743200"/>
            <a:ext cx="8414657" cy="3232647"/>
          </a:xfrm>
          <a:prstGeom prst="rect">
            <a:avLst/>
          </a:prstGeom>
          <a:effectLst>
            <a:softEdge rad="31750"/>
          </a:effectLst>
        </p:spPr>
      </p:pic>
    </p:spTree>
    <p:extLst>
      <p:ext uri="{BB962C8B-B14F-4D97-AF65-F5344CB8AC3E}">
        <p14:creationId xmlns:p14="http://schemas.microsoft.com/office/powerpoint/2010/main" val="47742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153400" cy="2862072"/>
          </a:xfrm>
        </p:spPr>
        <p:txBody>
          <a:bodyPr>
            <a:normAutofit/>
          </a:bodyPr>
          <a:lstStyle/>
          <a:p>
            <a:r>
              <a:rPr lang="en-US" sz="2400" dirty="0" smtClean="0"/>
              <a:t>Let’s repeat the last few steps for our Home Page.</a:t>
            </a:r>
          </a:p>
          <a:p>
            <a:r>
              <a:rPr lang="en-US" sz="2400" dirty="0" smtClean="0"/>
              <a:t>Open the “index.html” file from the main Fitness folder.</a:t>
            </a:r>
          </a:p>
          <a:p>
            <a:r>
              <a:rPr lang="en-US" sz="2400" dirty="0" smtClean="0"/>
              <a:t>Add the relative and e-mail links just as we did for the template.</a:t>
            </a:r>
          </a:p>
          <a:p>
            <a:pPr>
              <a:buSzPct val="104000"/>
              <a:buFont typeface="Wingdings" panose="05000000000000000000" pitchFamily="2" charset="2"/>
              <a:buChar char="G"/>
            </a:pPr>
            <a:r>
              <a:rPr lang="en-US" sz="2400" i="1" dirty="0" smtClean="0"/>
              <a:t>Do we normally repeat steps like this when building a webpage?</a:t>
            </a:r>
            <a:endParaRPr lang="en-US" sz="2400" i="1" dirty="0"/>
          </a:p>
        </p:txBody>
      </p:sp>
      <p:sp>
        <p:nvSpPr>
          <p:cNvPr id="3" name="Title 2"/>
          <p:cNvSpPr>
            <a:spLocks noGrp="1"/>
          </p:cNvSpPr>
          <p:nvPr>
            <p:ph type="title"/>
          </p:nvPr>
        </p:nvSpPr>
        <p:spPr/>
        <p:txBody>
          <a:bodyPr/>
          <a:lstStyle/>
          <a:p>
            <a:r>
              <a:rPr lang="en-US" dirty="0" smtClean="0"/>
              <a:t>Exercise</a:t>
            </a:r>
            <a:endParaRPr lang="en-US" dirty="0"/>
          </a:p>
        </p:txBody>
      </p:sp>
    </p:spTree>
    <p:extLst>
      <p:ext uri="{BB962C8B-B14F-4D97-AF65-F5344CB8AC3E}">
        <p14:creationId xmlns:p14="http://schemas.microsoft.com/office/powerpoint/2010/main" val="44791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Images </a:t>
            </a:r>
            <a:r>
              <a:rPr lang="en-IN" dirty="0" smtClean="0"/>
              <a:t>include </a:t>
            </a:r>
            <a:r>
              <a:rPr lang="en-IN" dirty="0"/>
              <a:t>photos, drawings, diagrams, charts, and other graphics that </a:t>
            </a:r>
            <a:r>
              <a:rPr lang="en-IN" dirty="0" smtClean="0"/>
              <a:t>convey </a:t>
            </a:r>
            <a:r>
              <a:rPr lang="en-US" dirty="0" smtClean="0"/>
              <a:t>visual information</a:t>
            </a:r>
          </a:p>
          <a:p>
            <a:r>
              <a:rPr lang="en-US" dirty="0" smtClean="0"/>
              <a:t>Images </a:t>
            </a:r>
            <a:r>
              <a:rPr lang="en-IN" dirty="0" smtClean="0"/>
              <a:t>should </a:t>
            </a:r>
            <a:r>
              <a:rPr lang="en-IN" dirty="0"/>
              <a:t>support the purpose of the </a:t>
            </a:r>
            <a:r>
              <a:rPr lang="en-IN" dirty="0" smtClean="0"/>
              <a:t>webpage </a:t>
            </a:r>
            <a:r>
              <a:rPr lang="en-IN" dirty="0"/>
              <a:t>or illustrate </a:t>
            </a:r>
            <a:r>
              <a:rPr lang="en-IN" dirty="0" smtClean="0"/>
              <a:t>the content</a:t>
            </a:r>
            <a:endParaRPr lang="en-US" dirty="0"/>
          </a:p>
        </p:txBody>
      </p:sp>
      <p:sp>
        <p:nvSpPr>
          <p:cNvPr id="5" name="Title 4"/>
          <p:cNvSpPr>
            <a:spLocks noGrp="1"/>
          </p:cNvSpPr>
          <p:nvPr>
            <p:ph type="title"/>
          </p:nvPr>
        </p:nvSpPr>
        <p:spPr/>
        <p:txBody>
          <a:bodyPr>
            <a:normAutofit/>
          </a:bodyPr>
          <a:lstStyle/>
          <a:p>
            <a:r>
              <a:rPr lang="en-IN" sz="4400" dirty="0"/>
              <a:t>Adding Images to a Website</a:t>
            </a:r>
            <a:endParaRPr lang="en-US" sz="4400" dirty="0"/>
          </a:p>
        </p:txBody>
      </p:sp>
    </p:spTree>
    <p:extLst>
      <p:ext uri="{BB962C8B-B14F-4D97-AF65-F5344CB8AC3E}">
        <p14:creationId xmlns:p14="http://schemas.microsoft.com/office/powerpoint/2010/main" val="10862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IN" sz="2400" b="1" u="sng" dirty="0" smtClean="0"/>
              <a:t>Hyperlink</a:t>
            </a:r>
            <a:r>
              <a:rPr lang="en-IN" sz="2400" b="1" dirty="0" smtClean="0"/>
              <a:t> </a:t>
            </a:r>
            <a:r>
              <a:rPr lang="en-IN" sz="2400" dirty="0" smtClean="0"/>
              <a:t>– It is a link on a webpage that allows users </a:t>
            </a:r>
            <a:r>
              <a:rPr lang="en-IN" sz="2400" dirty="0"/>
              <a:t>to navigate a website and move from one page to </a:t>
            </a:r>
            <a:r>
              <a:rPr lang="en-IN" sz="2400" dirty="0" smtClean="0"/>
              <a:t>another</a:t>
            </a:r>
            <a:endParaRPr lang="en-IN" sz="2400" dirty="0"/>
          </a:p>
          <a:p>
            <a:r>
              <a:rPr lang="en-IN" sz="2400" b="1" u="sng" dirty="0" smtClean="0"/>
              <a:t>Link</a:t>
            </a:r>
            <a:r>
              <a:rPr lang="en-IN" sz="2400" b="1" dirty="0" smtClean="0"/>
              <a:t> </a:t>
            </a:r>
            <a:r>
              <a:rPr lang="en-IN" sz="2400" dirty="0" smtClean="0"/>
              <a:t>– It is text</a:t>
            </a:r>
            <a:r>
              <a:rPr lang="en-IN" sz="2400" dirty="0"/>
              <a:t>, an image, </a:t>
            </a:r>
            <a:r>
              <a:rPr lang="en-IN" sz="2400" dirty="0" smtClean="0"/>
              <a:t>or other </a:t>
            </a:r>
            <a:r>
              <a:rPr lang="en-IN" sz="2400" dirty="0"/>
              <a:t>webpage content that visitors </a:t>
            </a:r>
            <a:r>
              <a:rPr lang="en-IN" sz="2400" dirty="0" smtClean="0"/>
              <a:t>tap or click </a:t>
            </a:r>
            <a:r>
              <a:rPr lang="en-IN" sz="2400" dirty="0"/>
              <a:t>to instruct the browser to go to </a:t>
            </a:r>
            <a:r>
              <a:rPr lang="en-IN" sz="2400" dirty="0" smtClean="0"/>
              <a:t>a location </a:t>
            </a:r>
            <a:r>
              <a:rPr lang="en-IN" sz="2400" dirty="0"/>
              <a:t>in a file </a:t>
            </a:r>
            <a:endParaRPr lang="en-IN" sz="2400" dirty="0" smtClean="0"/>
          </a:p>
          <a:p>
            <a:r>
              <a:rPr lang="en-IN" sz="2400" b="1" u="sng" dirty="0" smtClean="0"/>
              <a:t>Text link</a:t>
            </a:r>
            <a:r>
              <a:rPr lang="en-IN" sz="2400" b="1" dirty="0" smtClean="0"/>
              <a:t> </a:t>
            </a:r>
            <a:r>
              <a:rPr lang="en-IN" sz="2400" dirty="0" smtClean="0"/>
              <a:t>– When text is </a:t>
            </a:r>
            <a:r>
              <a:rPr lang="en-US" sz="2400" dirty="0" smtClean="0"/>
              <a:t>coded</a:t>
            </a:r>
            <a:r>
              <a:rPr lang="en-IN" sz="2400" dirty="0" smtClean="0"/>
              <a:t> </a:t>
            </a:r>
            <a:r>
              <a:rPr lang="en-US" sz="2400" dirty="0" smtClean="0"/>
              <a:t>as</a:t>
            </a:r>
            <a:r>
              <a:rPr lang="en-IN" sz="2400" dirty="0" smtClean="0"/>
              <a:t> a hyperlink, it typically appears as underlined text in a </a:t>
            </a:r>
            <a:r>
              <a:rPr lang="en-US" sz="2400" dirty="0" smtClean="0"/>
              <a:t>color</a:t>
            </a:r>
            <a:r>
              <a:rPr lang="en-IN" sz="2400" dirty="0" smtClean="0"/>
              <a:t> </a:t>
            </a:r>
            <a:r>
              <a:rPr lang="en-US" sz="2400" dirty="0" smtClean="0"/>
              <a:t>different</a:t>
            </a:r>
            <a:r>
              <a:rPr lang="en-IN" sz="2400" dirty="0" smtClean="0"/>
              <a:t> from the rest of the webpage text</a:t>
            </a:r>
          </a:p>
          <a:p>
            <a:pPr lvl="1"/>
            <a:r>
              <a:rPr lang="en-IN" sz="2000" dirty="0" smtClean="0"/>
              <a:t>Text link is also known as hypertext link</a:t>
            </a:r>
            <a:endParaRPr lang="en-IN" sz="2000" b="1" dirty="0" smtClean="0"/>
          </a:p>
          <a:p>
            <a:r>
              <a:rPr lang="en-IN" sz="2400" b="1" u="sng" dirty="0" smtClean="0"/>
              <a:t>Image link</a:t>
            </a:r>
            <a:r>
              <a:rPr lang="en-IN" sz="2400" b="1" dirty="0" smtClean="0"/>
              <a:t> </a:t>
            </a:r>
            <a:r>
              <a:rPr lang="en-IN" sz="2400" dirty="0" smtClean="0"/>
              <a:t>– It is used to indicate an image as a link and some websites display a border around the image</a:t>
            </a:r>
          </a:p>
        </p:txBody>
      </p:sp>
      <p:sp>
        <p:nvSpPr>
          <p:cNvPr id="5" name="Title 4"/>
          <p:cNvSpPr>
            <a:spLocks noGrp="1"/>
          </p:cNvSpPr>
          <p:nvPr>
            <p:ph type="title"/>
          </p:nvPr>
        </p:nvSpPr>
        <p:spPr/>
        <p:txBody>
          <a:bodyPr>
            <a:normAutofit/>
          </a:bodyPr>
          <a:lstStyle/>
          <a:p>
            <a:r>
              <a:rPr lang="en-IN" sz="4400" dirty="0"/>
              <a:t>Adding Links to a Webpage</a:t>
            </a:r>
          </a:p>
        </p:txBody>
      </p:sp>
    </p:spTree>
    <p:extLst>
      <p:ext uri="{BB962C8B-B14F-4D97-AF65-F5344CB8AC3E}">
        <p14:creationId xmlns:p14="http://schemas.microsoft.com/office/powerpoint/2010/main" val="5428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smtClean="0"/>
              <a:t>Image </a:t>
            </a:r>
            <a:r>
              <a:rPr lang="en-IN" dirty="0"/>
              <a:t>files are created in several </a:t>
            </a:r>
            <a:r>
              <a:rPr lang="en-IN" dirty="0" smtClean="0"/>
              <a:t>formats such as:</a:t>
            </a:r>
          </a:p>
          <a:p>
            <a:pPr lvl="1"/>
            <a:r>
              <a:rPr lang="en-IN" dirty="0" smtClean="0"/>
              <a:t>Graphics </a:t>
            </a:r>
            <a:r>
              <a:rPr lang="en-IN" dirty="0"/>
              <a:t>Interchange </a:t>
            </a:r>
            <a:r>
              <a:rPr lang="en-IN" dirty="0" smtClean="0"/>
              <a:t>Format (</a:t>
            </a:r>
            <a:r>
              <a:rPr lang="en-IN" b="1" dirty="0" smtClean="0"/>
              <a:t>GIF</a:t>
            </a:r>
            <a:r>
              <a:rPr lang="en-IN" dirty="0" smtClean="0"/>
              <a:t>) – It </a:t>
            </a:r>
            <a:r>
              <a:rPr lang="en-IN" dirty="0"/>
              <a:t>supports transparency and frame </a:t>
            </a:r>
            <a:r>
              <a:rPr lang="en-IN" dirty="0" smtClean="0"/>
              <a:t>animation</a:t>
            </a:r>
          </a:p>
          <a:p>
            <a:pPr lvl="2">
              <a:buFont typeface="Courier New" panose="02070309020205020404" pitchFamily="49" charset="0"/>
              <a:buChar char="o"/>
            </a:pPr>
            <a:r>
              <a:rPr lang="en-IN" sz="2800" b="1" dirty="0" smtClean="0"/>
              <a:t>Lossless </a:t>
            </a:r>
            <a:r>
              <a:rPr lang="en-IN" sz="2800" b="1" dirty="0"/>
              <a:t>compression </a:t>
            </a:r>
            <a:r>
              <a:rPr lang="en-IN" sz="2800" b="1" dirty="0" smtClean="0"/>
              <a:t>– </a:t>
            </a:r>
            <a:r>
              <a:rPr lang="en-IN" sz="2800" dirty="0" smtClean="0"/>
              <a:t>To compress an image, GIF uses this technique to maintain the file’s </a:t>
            </a:r>
            <a:r>
              <a:rPr lang="en-US" sz="2800" dirty="0" smtClean="0"/>
              <a:t>color</a:t>
            </a:r>
            <a:r>
              <a:rPr lang="en-IN" sz="2800" dirty="0" smtClean="0"/>
              <a:t> information</a:t>
            </a:r>
          </a:p>
          <a:p>
            <a:pPr lvl="1"/>
            <a:r>
              <a:rPr lang="en-IN" dirty="0" smtClean="0"/>
              <a:t>Portable Network Graphics (</a:t>
            </a:r>
            <a:r>
              <a:rPr lang="en-IN" b="1" dirty="0" smtClean="0"/>
              <a:t>PNG) </a:t>
            </a:r>
            <a:r>
              <a:rPr lang="en-IN" dirty="0" smtClean="0"/>
              <a:t>–  It supports transparency, but not animation</a:t>
            </a:r>
          </a:p>
        </p:txBody>
      </p:sp>
      <p:sp>
        <p:nvSpPr>
          <p:cNvPr id="5" name="Title 4"/>
          <p:cNvSpPr>
            <a:spLocks noGrp="1"/>
          </p:cNvSpPr>
          <p:nvPr>
            <p:ph type="title"/>
          </p:nvPr>
        </p:nvSpPr>
        <p:spPr/>
        <p:txBody>
          <a:bodyPr>
            <a:normAutofit/>
          </a:bodyPr>
          <a:lstStyle/>
          <a:p>
            <a:r>
              <a:rPr lang="en-US" sz="4400" dirty="0"/>
              <a:t>Image File Formats</a:t>
            </a:r>
          </a:p>
        </p:txBody>
      </p:sp>
    </p:spTree>
    <p:extLst>
      <p:ext uri="{BB962C8B-B14F-4D97-AF65-F5344CB8AC3E}">
        <p14:creationId xmlns:p14="http://schemas.microsoft.com/office/powerpoint/2010/main" val="79001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IN" dirty="0" smtClean="0"/>
              <a:t>Joint Photographic Experts Group (</a:t>
            </a:r>
            <a:r>
              <a:rPr lang="en-IN" b="1" dirty="0" smtClean="0"/>
              <a:t>JPG </a:t>
            </a:r>
            <a:r>
              <a:rPr lang="en-IN" dirty="0" smtClean="0"/>
              <a:t>or </a:t>
            </a:r>
            <a:r>
              <a:rPr lang="en-IN" b="1" dirty="0" smtClean="0"/>
              <a:t>JPEG</a:t>
            </a:r>
            <a:r>
              <a:rPr lang="en-IN" dirty="0" smtClean="0"/>
              <a:t>) – It is a </a:t>
            </a:r>
            <a:r>
              <a:rPr lang="nn-NO" dirty="0" smtClean="0"/>
              <a:t>standard file format for digital photos</a:t>
            </a:r>
            <a:endParaRPr lang="en-IN" dirty="0" smtClean="0"/>
          </a:p>
          <a:p>
            <a:pPr lvl="2">
              <a:buFont typeface="Courier New" panose="02070309020205020404" pitchFamily="49" charset="0"/>
              <a:buChar char="o"/>
            </a:pPr>
            <a:r>
              <a:rPr lang="en-IN" sz="2800" b="1" dirty="0" err="1" smtClean="0"/>
              <a:t>Lossy</a:t>
            </a:r>
            <a:r>
              <a:rPr lang="en-IN" sz="2800" b="1" dirty="0" smtClean="0"/>
              <a:t> compression – </a:t>
            </a:r>
            <a:r>
              <a:rPr lang="en-US" sz="2800" dirty="0" smtClean="0"/>
              <a:t>To reduce file size, this technique is used to discard some </a:t>
            </a:r>
            <a:r>
              <a:rPr lang="en-IN" sz="2800" dirty="0" smtClean="0"/>
              <a:t>of the </a:t>
            </a:r>
            <a:r>
              <a:rPr lang="en-US" sz="2800" dirty="0" smtClean="0"/>
              <a:t>color</a:t>
            </a:r>
            <a:r>
              <a:rPr lang="en-IN" sz="2800" dirty="0" smtClean="0"/>
              <a:t> information in the image</a:t>
            </a:r>
            <a:br>
              <a:rPr lang="en-IN" sz="2800" dirty="0" smtClean="0"/>
            </a:br>
            <a:endParaRPr lang="en-IN" sz="2800" dirty="0" smtClean="0"/>
          </a:p>
          <a:p>
            <a:pPr lvl="1">
              <a:tabLst>
                <a:tab pos="631825" algn="l"/>
              </a:tabLst>
            </a:pPr>
            <a:r>
              <a:rPr lang="en-IN" dirty="0" smtClean="0"/>
              <a:t>Scalable </a:t>
            </a:r>
            <a:r>
              <a:rPr lang="en-IN" dirty="0"/>
              <a:t>Vector Graphics (SVG) – It is a format that uses </a:t>
            </a:r>
            <a:r>
              <a:rPr lang="en-IN" dirty="0" err="1"/>
              <a:t>markup</a:t>
            </a:r>
            <a:r>
              <a:rPr lang="en-IN" dirty="0"/>
              <a:t> language to create two-dimensional graphics, images, and animations</a:t>
            </a:r>
            <a:endParaRPr lang="en-US" dirty="0"/>
          </a:p>
          <a:p>
            <a:pPr lvl="2">
              <a:buFont typeface="Courier New" panose="02070309020205020404" pitchFamily="49" charset="0"/>
              <a:buChar char="o"/>
            </a:pPr>
            <a:endParaRPr lang="en-IN" sz="2800" dirty="0" smtClean="0"/>
          </a:p>
          <a:p>
            <a:pPr lvl="2">
              <a:buFont typeface="Courier New" panose="02070309020205020404" pitchFamily="49" charset="0"/>
              <a:buChar char="o"/>
            </a:pPr>
            <a:endParaRPr lang="en-IN" dirty="0" smtClean="0"/>
          </a:p>
          <a:p>
            <a:pPr lvl="2">
              <a:buFont typeface="Courier New" panose="02070309020205020404" pitchFamily="49" charset="0"/>
              <a:buChar char="o"/>
            </a:pPr>
            <a:endParaRPr lang="en-US" dirty="0" smtClean="0"/>
          </a:p>
          <a:p>
            <a:endParaRPr lang="en-US" dirty="0"/>
          </a:p>
        </p:txBody>
      </p:sp>
      <p:sp>
        <p:nvSpPr>
          <p:cNvPr id="5" name="Title 4"/>
          <p:cNvSpPr>
            <a:spLocks noGrp="1"/>
          </p:cNvSpPr>
          <p:nvPr>
            <p:ph type="title"/>
          </p:nvPr>
        </p:nvSpPr>
        <p:spPr/>
        <p:txBody>
          <a:bodyPr>
            <a:normAutofit/>
          </a:bodyPr>
          <a:lstStyle/>
          <a:p>
            <a:r>
              <a:rPr lang="en-US" sz="4400" dirty="0" smtClean="0"/>
              <a:t>Image File Formats</a:t>
            </a:r>
            <a:endParaRPr lang="en-US"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table summarizes the pros and cons of image file formats for the web. It has 4 columns and 5 rows. The header of column 1 reads “Format”, the header of column 2 reads “Pros”, the header of column 3 reads “Cons”, and the header of column 4 reads “Use for”.&#10;In row 2, column 1 reads “GIF”, column 2 reads “Small file size; supports transparency and animation”, column 3 reads “Limited to 256 colors”, and column 4 reads “Line drawings; replaced by PNG file format”.&#10;In row 3, column 1 reads “PNG”, column 2 reads “Small file size; supports transparency and more than a million colors”, column 3 reads “Does not support animation;”, and column 4 reads “Images that are not digital photos”.&#10;In row 4, column 1 reads “JPG”, column 2 reads “Supports more than a million colors”, column 3 reads “Larger file size”, and column 4 reads “Digital photos”.&#10;In row 5, column 1 reads “SVG”, column 2 reads “Flexible; scalable; no files needed because graphics are created with code”, column 3 reads “Not supported by older browsers and not all modern browsers support it 100 percent”, and column 4 reads “Shapes, lines, text, and gradients”."/>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 y="2654969"/>
            <a:ext cx="8839200" cy="2298950"/>
          </a:xfrm>
        </p:spPr>
      </p:pic>
      <p:sp>
        <p:nvSpPr>
          <p:cNvPr id="5" name="Title 4"/>
          <p:cNvSpPr>
            <a:spLocks noGrp="1"/>
          </p:cNvSpPr>
          <p:nvPr>
            <p:ph type="title"/>
          </p:nvPr>
        </p:nvSpPr>
        <p:spPr/>
        <p:txBody>
          <a:bodyPr>
            <a:normAutofit/>
          </a:bodyPr>
          <a:lstStyle/>
          <a:p>
            <a:r>
              <a:rPr lang="en-US" sz="4400" dirty="0"/>
              <a:t>Image File </a:t>
            </a:r>
            <a:r>
              <a:rPr lang="en-US" sz="4400" dirty="0" smtClean="0"/>
              <a:t>Formats</a:t>
            </a:r>
            <a:endParaRPr lang="en-US" sz="4400" dirty="0"/>
          </a:p>
        </p:txBody>
      </p:sp>
    </p:spTree>
    <p:extLst>
      <p:ext uri="{BB962C8B-B14F-4D97-AF65-F5344CB8AC3E}">
        <p14:creationId xmlns:p14="http://schemas.microsoft.com/office/powerpoint/2010/main" val="31273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smtClean="0"/>
              <a:t>Pixel</a:t>
            </a:r>
            <a:r>
              <a:rPr lang="en-US" dirty="0" smtClean="0"/>
              <a:t> </a:t>
            </a:r>
            <a:r>
              <a:rPr lang="en-IN" dirty="0" smtClean="0"/>
              <a:t>–</a:t>
            </a:r>
            <a:r>
              <a:rPr lang="en-US" dirty="0" smtClean="0"/>
              <a:t> </a:t>
            </a:r>
            <a:r>
              <a:rPr lang="en-IN" dirty="0" smtClean="0"/>
              <a:t>It is the </a:t>
            </a:r>
            <a:r>
              <a:rPr lang="en-IN" dirty="0"/>
              <a:t>smallest element of light or </a:t>
            </a:r>
            <a:r>
              <a:rPr lang="en-IN" dirty="0" err="1"/>
              <a:t>color</a:t>
            </a:r>
            <a:r>
              <a:rPr lang="en-IN" dirty="0"/>
              <a:t> on a </a:t>
            </a:r>
            <a:r>
              <a:rPr lang="en-IN" dirty="0" smtClean="0"/>
              <a:t>device </a:t>
            </a:r>
            <a:r>
              <a:rPr lang="en-US" dirty="0" smtClean="0"/>
              <a:t>displaying images</a:t>
            </a:r>
          </a:p>
          <a:p>
            <a:r>
              <a:rPr lang="en-IN" dirty="0" smtClean="0"/>
              <a:t>The </a:t>
            </a:r>
            <a:r>
              <a:rPr lang="en-IN" dirty="0"/>
              <a:t>common resolution for </a:t>
            </a:r>
            <a:r>
              <a:rPr lang="en-IN" dirty="0" smtClean="0"/>
              <a:t>laptops </a:t>
            </a:r>
            <a:r>
              <a:rPr lang="en-IN" dirty="0"/>
              <a:t>is </a:t>
            </a:r>
            <a:r>
              <a:rPr lang="en-IN" dirty="0" smtClean="0"/>
              <a:t>1366 x 768 </a:t>
            </a:r>
            <a:r>
              <a:rPr lang="en-US" dirty="0" smtClean="0"/>
              <a:t>pixels</a:t>
            </a:r>
          </a:p>
          <a:p>
            <a:r>
              <a:rPr lang="en-IN" dirty="0" smtClean="0"/>
              <a:t>The </a:t>
            </a:r>
            <a:r>
              <a:rPr lang="en-IN" dirty="0"/>
              <a:t>disadvantage of an image with a </a:t>
            </a:r>
            <a:r>
              <a:rPr lang="en-IN" dirty="0" smtClean="0"/>
              <a:t>high resolution </a:t>
            </a:r>
            <a:r>
              <a:rPr lang="en-IN" dirty="0"/>
              <a:t>is that it also has a large file </a:t>
            </a:r>
            <a:r>
              <a:rPr lang="en-IN" dirty="0" smtClean="0"/>
              <a:t>size</a:t>
            </a:r>
          </a:p>
          <a:p>
            <a:r>
              <a:rPr lang="en-IN" dirty="0" smtClean="0"/>
              <a:t>Use graphic or photo editors to </a:t>
            </a:r>
            <a:r>
              <a:rPr lang="en-IN" b="1" dirty="0" smtClean="0"/>
              <a:t>optimize</a:t>
            </a:r>
            <a:r>
              <a:rPr lang="en-IN" dirty="0" smtClean="0"/>
              <a:t> an image with a large file size to reduce its file size and load time</a:t>
            </a:r>
          </a:p>
          <a:p>
            <a:endParaRPr lang="en-US" dirty="0"/>
          </a:p>
          <a:p>
            <a:endParaRPr lang="en-IN" dirty="0" smtClean="0"/>
          </a:p>
          <a:p>
            <a:endParaRPr lang="en-IN" dirty="0" smtClean="0"/>
          </a:p>
          <a:p>
            <a:endParaRPr lang="en-US" sz="8800" dirty="0"/>
          </a:p>
        </p:txBody>
      </p:sp>
      <p:sp>
        <p:nvSpPr>
          <p:cNvPr id="5" name="Title 4"/>
          <p:cNvSpPr>
            <a:spLocks noGrp="1"/>
          </p:cNvSpPr>
          <p:nvPr>
            <p:ph type="title"/>
          </p:nvPr>
        </p:nvSpPr>
        <p:spPr/>
        <p:txBody>
          <a:bodyPr>
            <a:normAutofit/>
          </a:bodyPr>
          <a:lstStyle/>
          <a:p>
            <a:r>
              <a:rPr lang="en-IN" sz="4400" dirty="0"/>
              <a:t>Image Dimensions and File Size</a:t>
            </a:r>
            <a:endParaRPr lang="en-US" sz="4400" dirty="0"/>
          </a:p>
        </p:txBody>
      </p:sp>
    </p:spTree>
    <p:extLst>
      <p:ext uri="{BB962C8B-B14F-4D97-AF65-F5344CB8AC3E}">
        <p14:creationId xmlns:p14="http://schemas.microsoft.com/office/powerpoint/2010/main" val="32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&lt;</a:t>
            </a:r>
            <a:r>
              <a:rPr lang="en-IN" dirty="0" err="1" smtClean="0"/>
              <a:t>img</a:t>
            </a:r>
            <a:r>
              <a:rPr lang="en-IN" dirty="0" smtClean="0"/>
              <a:t>&gt; – The </a:t>
            </a:r>
            <a:r>
              <a:rPr lang="en-IN" b="1" dirty="0" smtClean="0"/>
              <a:t>image tag </a:t>
            </a:r>
            <a:r>
              <a:rPr lang="en-IN" dirty="0" smtClean="0"/>
              <a:t>is </a:t>
            </a:r>
            <a:r>
              <a:rPr lang="en-IN" dirty="0"/>
              <a:t>an empty HTML tag used </a:t>
            </a:r>
            <a:r>
              <a:rPr lang="en-IN" dirty="0" smtClean="0"/>
              <a:t>		to </a:t>
            </a:r>
            <a:r>
              <a:rPr lang="en-IN" dirty="0"/>
              <a:t>add an image to a </a:t>
            </a:r>
            <a:r>
              <a:rPr lang="en-IN" dirty="0" smtClean="0"/>
              <a:t>webpage</a:t>
            </a:r>
          </a:p>
          <a:p>
            <a:r>
              <a:rPr lang="en-IN" dirty="0" smtClean="0"/>
              <a:t>The image tag includes attributes such as:</a:t>
            </a:r>
          </a:p>
          <a:p>
            <a:pPr lvl="1"/>
            <a:r>
              <a:rPr lang="en-IN" dirty="0" err="1" smtClean="0"/>
              <a:t>src</a:t>
            </a:r>
            <a:r>
              <a:rPr lang="en-IN" dirty="0" smtClean="0"/>
              <a:t> – It identifies </a:t>
            </a:r>
            <a:r>
              <a:rPr lang="en-US" dirty="0" smtClean="0"/>
              <a:t>the </a:t>
            </a:r>
            <a:r>
              <a:rPr lang="en-US" dirty="0"/>
              <a:t>image file </a:t>
            </a:r>
            <a:r>
              <a:rPr lang="en-US" dirty="0" smtClean="0"/>
              <a:t>being inserted</a:t>
            </a:r>
          </a:p>
          <a:p>
            <a:pPr lvl="1"/>
            <a:r>
              <a:rPr lang="en-US" dirty="0" smtClean="0"/>
              <a:t>alt – It specifies </a:t>
            </a:r>
            <a:r>
              <a:rPr lang="en-US" dirty="0"/>
              <a:t>alternate </a:t>
            </a:r>
            <a:r>
              <a:rPr lang="en-US" dirty="0" smtClean="0"/>
              <a:t>text </a:t>
            </a:r>
            <a:r>
              <a:rPr lang="en-IN" dirty="0" smtClean="0"/>
              <a:t>in </a:t>
            </a:r>
            <a:r>
              <a:rPr lang="en-IN" dirty="0"/>
              <a:t>case the image cannot be displayed in a </a:t>
            </a:r>
            <a:r>
              <a:rPr lang="en-IN" dirty="0" smtClean="0"/>
              <a:t>browser</a:t>
            </a:r>
          </a:p>
          <a:p>
            <a:pPr lvl="1"/>
            <a:r>
              <a:rPr lang="en-IN" dirty="0" smtClean="0"/>
              <a:t>height – It defines </a:t>
            </a:r>
            <a:r>
              <a:rPr lang="en-IN" dirty="0"/>
              <a:t>the height of </a:t>
            </a:r>
            <a:r>
              <a:rPr lang="en-IN" dirty="0" smtClean="0"/>
              <a:t>an image </a:t>
            </a:r>
            <a:r>
              <a:rPr lang="en-IN" dirty="0"/>
              <a:t>in </a:t>
            </a:r>
            <a:r>
              <a:rPr lang="en-IN" dirty="0" smtClean="0"/>
              <a:t>pixels</a:t>
            </a:r>
          </a:p>
          <a:p>
            <a:pPr lvl="1"/>
            <a:r>
              <a:rPr lang="en-IN" dirty="0" smtClean="0"/>
              <a:t>width – It defines </a:t>
            </a:r>
            <a:r>
              <a:rPr lang="en-IN" dirty="0"/>
              <a:t>the </a:t>
            </a:r>
            <a:r>
              <a:rPr lang="en-IN" dirty="0" smtClean="0"/>
              <a:t>width of an image </a:t>
            </a:r>
            <a:r>
              <a:rPr lang="en-IN" dirty="0"/>
              <a:t>in pixels</a:t>
            </a:r>
            <a:endParaRPr lang="en-US" dirty="0"/>
          </a:p>
        </p:txBody>
      </p:sp>
      <p:sp>
        <p:nvSpPr>
          <p:cNvPr id="5" name="Title 4"/>
          <p:cNvSpPr>
            <a:spLocks noGrp="1"/>
          </p:cNvSpPr>
          <p:nvPr>
            <p:ph type="title"/>
          </p:nvPr>
        </p:nvSpPr>
        <p:spPr/>
        <p:txBody>
          <a:bodyPr>
            <a:normAutofit/>
          </a:bodyPr>
          <a:lstStyle/>
          <a:p>
            <a:r>
              <a:rPr lang="en-IN" sz="4400" dirty="0"/>
              <a:t>Image Tag and Its Attributes</a:t>
            </a:r>
            <a:endParaRPr lang="en-US" sz="4400" dirty="0"/>
          </a:p>
        </p:txBody>
      </p:sp>
    </p:spTree>
    <p:extLst>
      <p:ext uri="{BB962C8B-B14F-4D97-AF65-F5344CB8AC3E}">
        <p14:creationId xmlns:p14="http://schemas.microsoft.com/office/powerpoint/2010/main" val="9987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table shows a list of common attributes used with the image element. It has 2 columns and 5 rows. The header of column 1 reads “Attribute” and the header of column 2 reads “Function”.&#10;In row 2, column 1 reads “src” and column 2 reads “Identifies the file name of the image to display”.&#10;In row 3, column 1 reads “alt” and column 2 reads “Specifies alternate text to display when an image is being loaded. Especially useful for screen readers, which translate information on a computer screen into audio output. Should briefly describe the purpose of the image in 50 characters or less”.&#10;In row 4, column 1 reads “height” and column 2 reads “Defines the height of the image in pixels, which improves loading time”.&#10;In row 5, column 1 reads “width” and column 2 reads “Defines the width of the image in pixels, which improves loading time”."/>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809" y="2313573"/>
            <a:ext cx="8640381" cy="2981741"/>
          </a:xfrm>
        </p:spPr>
      </p:pic>
      <p:sp>
        <p:nvSpPr>
          <p:cNvPr id="5" name="Title 4"/>
          <p:cNvSpPr>
            <a:spLocks noGrp="1"/>
          </p:cNvSpPr>
          <p:nvPr>
            <p:ph type="title"/>
          </p:nvPr>
        </p:nvSpPr>
        <p:spPr/>
        <p:txBody>
          <a:bodyPr>
            <a:noAutofit/>
          </a:bodyPr>
          <a:lstStyle/>
          <a:p>
            <a:r>
              <a:rPr lang="en-IN" sz="4400" dirty="0"/>
              <a:t>Image Tag and Its </a:t>
            </a:r>
            <a:r>
              <a:rPr lang="en-IN" sz="4400" dirty="0" smtClean="0"/>
              <a:t>Attributes</a:t>
            </a:r>
            <a:endParaRPr lang="en-US" sz="4400" dirty="0"/>
          </a:p>
        </p:txBody>
      </p:sp>
    </p:spTree>
    <p:extLst>
      <p:ext uri="{BB962C8B-B14F-4D97-AF65-F5344CB8AC3E}">
        <p14:creationId xmlns:p14="http://schemas.microsoft.com/office/powerpoint/2010/main" val="36400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IN" sz="4400" dirty="0"/>
              <a:t>Image Tag and Its </a:t>
            </a:r>
            <a:r>
              <a:rPr lang="en-IN" sz="4400" dirty="0" smtClean="0"/>
              <a:t>Attributes</a:t>
            </a:r>
            <a:endParaRPr lang="en-US" sz="4400" dirty="0"/>
          </a:p>
        </p:txBody>
      </p:sp>
      <p:sp>
        <p:nvSpPr>
          <p:cNvPr id="9" name="Content Placeholder 8"/>
          <p:cNvSpPr>
            <a:spLocks noGrp="1"/>
          </p:cNvSpPr>
          <p:nvPr>
            <p:ph idx="1"/>
          </p:nvPr>
        </p:nvSpPr>
        <p:spPr/>
        <p:txBody>
          <a:bodyPr/>
          <a:lstStyle/>
          <a:p>
            <a:r>
              <a:rPr lang="en-IN" dirty="0" smtClean="0"/>
              <a:t>The Figure 3-34 shows an example </a:t>
            </a:r>
            <a:r>
              <a:rPr lang="en-IN" dirty="0"/>
              <a:t>of an image tag with </a:t>
            </a:r>
            <a:r>
              <a:rPr lang="en-IN" dirty="0" smtClean="0"/>
              <a:t>attributes</a:t>
            </a:r>
          </a:p>
          <a:p>
            <a:endParaRPr lang="en-US" dirty="0"/>
          </a:p>
        </p:txBody>
      </p:sp>
      <p:pic>
        <p:nvPicPr>
          <p:cNvPr id="10" name="Picture 9" descr="This figure shows an example of an image tag with attributes.&#10;The figure shows a code &lt;img src=“logo.png”&gt; alt=“Company logo” height=“125” width=“200”&gt;.&#10;There are five rectangular boxes in this figure. The first rectangular box labeled “img tag” is positioned above the code. An arrow originating from the first rectangular box points to “img” in the code.&#10;The second rectangular box labeled “src attribute and value” is positioned below the code. An arrow originating from the second rectangular box points to “src=“logo.png”” in the code.&#10;The third rectangular box labeled “alt attribute and value” is positioned on the right side of the first rectangular box above the code. An arrow originating from the third rectangular box points to “alt=“Company logo”” in the code.&#10;The fourth rectangular box labeled “height attribute and value” is positioned on the right side of the second rectangular box below the code. An arrow originating from the fourth rectangular box points to “height=“125”” in the code.&#10;The fifth rectangular box labeled “width attribute and value” is positioned on the right side of the third rectangular box above the code. An arrow originating from the fifth rectangular box points to “width=“200”&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73" y="2743200"/>
            <a:ext cx="8630854" cy="2648320"/>
          </a:xfrm>
          <a:prstGeom prst="rect">
            <a:avLst/>
          </a:prstGeom>
        </p:spPr>
      </p:pic>
    </p:spTree>
    <p:extLst>
      <p:ext uri="{BB962C8B-B14F-4D97-AF65-F5344CB8AC3E}">
        <p14:creationId xmlns:p14="http://schemas.microsoft.com/office/powerpoint/2010/main" val="350011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a:bodyPr>
          <a:lstStyle/>
          <a:p>
            <a:r>
              <a:rPr lang="en-US" sz="2400" dirty="0" smtClean="0"/>
              <a:t>Let’s take the template file “fitness.html” and enhance it with images. </a:t>
            </a:r>
          </a:p>
          <a:p>
            <a:r>
              <a:rPr lang="en-US" sz="2400" dirty="0" smtClean="0"/>
              <a:t>Use relative links to add image files from different folders of your site.</a:t>
            </a:r>
          </a:p>
          <a:p>
            <a:r>
              <a:rPr lang="en-US" sz="2400" dirty="0" smtClean="0"/>
              <a:t>Use absolute links to add images from other Internet websites.</a:t>
            </a:r>
            <a:endParaRPr lang="en-US" sz="2400" dirty="0"/>
          </a:p>
        </p:txBody>
      </p:sp>
      <p:sp>
        <p:nvSpPr>
          <p:cNvPr id="3" name="Title 2"/>
          <p:cNvSpPr>
            <a:spLocks noGrp="1"/>
          </p:cNvSpPr>
          <p:nvPr>
            <p:ph type="title"/>
          </p:nvPr>
        </p:nvSpPr>
        <p:spPr/>
        <p:txBody>
          <a:bodyPr/>
          <a:lstStyle/>
          <a:p>
            <a:r>
              <a:rPr lang="en-US" dirty="0" smtClean="0"/>
              <a:t>Exercise</a:t>
            </a:r>
            <a:endParaRPr lang="en-US" dirty="0"/>
          </a:p>
        </p:txBody>
      </p:sp>
      <p:pic>
        <p:nvPicPr>
          <p:cNvPr id="4" name="Content Placeholder 5" descr="This figure explains how to organize files in a website.&#10;A rectangular box labeled “fitness” is positioned at the top of the figure. A small rectangular box labeled “main website folder” is positioned to the right of the first rectangular box. An arrow originating from the small rectangular box points to the first rectangular box.&#10;Below the small rectangular box are four rectangular boxes, labeled “css”, “images”, “media”, and “template”, one below the other.&#10;A vertical arrow originating from the first rectangular box splits and points to all of these four rectangular boxes.&#10;A second small rectangular box labeled “website subfolders” is positioned on the right side of the figure. An arrow originating from this second small rectangular box points to a flower bracket covering all four rectangular box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614" y="1600200"/>
            <a:ext cx="4094186" cy="4408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343400" cy="4525963"/>
          </a:xfrm>
        </p:spPr>
        <p:txBody>
          <a:bodyPr>
            <a:normAutofit lnSpcReduction="10000"/>
          </a:bodyPr>
          <a:lstStyle/>
          <a:p>
            <a:r>
              <a:rPr lang="en-US" sz="2400" dirty="0" smtClean="0"/>
              <a:t>Copy and paste data files needed for the images into one of our project folders.</a:t>
            </a:r>
          </a:p>
          <a:p>
            <a:r>
              <a:rPr lang="en-US" sz="2400" dirty="0" smtClean="0"/>
              <a:t>Go into the </a:t>
            </a:r>
            <a:r>
              <a:rPr lang="en-US" sz="2400" b="1" dirty="0" smtClean="0"/>
              <a:t>WA110_data_files</a:t>
            </a:r>
            <a:r>
              <a:rPr lang="en-US" sz="2400" dirty="0" smtClean="0"/>
              <a:t> folder.</a:t>
            </a:r>
          </a:p>
          <a:p>
            <a:r>
              <a:rPr lang="en-US" sz="2400" dirty="0" smtClean="0"/>
              <a:t>Go into the </a:t>
            </a:r>
            <a:r>
              <a:rPr lang="en-US" sz="2400" b="1" dirty="0" smtClean="0"/>
              <a:t>Chapter 3 &gt; Fitness&gt; Images</a:t>
            </a:r>
            <a:r>
              <a:rPr lang="en-US" sz="2400" dirty="0" smtClean="0"/>
              <a:t> folder and copy the 4 image files.</a:t>
            </a:r>
          </a:p>
          <a:p>
            <a:r>
              <a:rPr lang="en-US" sz="2400" dirty="0" smtClean="0"/>
              <a:t>Navigate to your “</a:t>
            </a:r>
            <a:r>
              <a:rPr lang="en-US" sz="2400" b="1" dirty="0" smtClean="0"/>
              <a:t>fitness</a:t>
            </a:r>
            <a:r>
              <a:rPr lang="en-US" sz="2400" dirty="0" smtClean="0"/>
              <a:t>” project folder and then into the “</a:t>
            </a:r>
            <a:r>
              <a:rPr lang="en-US" sz="2400" b="1" dirty="0" smtClean="0"/>
              <a:t>images</a:t>
            </a:r>
            <a:r>
              <a:rPr lang="en-US" sz="2400" dirty="0" smtClean="0"/>
              <a:t>” sub-folder and paste the 4 files.</a:t>
            </a:r>
            <a:endParaRPr lang="en-US" sz="2400" dirty="0"/>
          </a:p>
        </p:txBody>
      </p:sp>
      <p:sp>
        <p:nvSpPr>
          <p:cNvPr id="3" name="Title 2"/>
          <p:cNvSpPr>
            <a:spLocks noGrp="1"/>
          </p:cNvSpPr>
          <p:nvPr>
            <p:ph type="title"/>
          </p:nvPr>
        </p:nvSpPr>
        <p:spPr/>
        <p:txBody>
          <a:bodyPr/>
          <a:lstStyle/>
          <a:p>
            <a:r>
              <a:rPr lang="en-US" dirty="0" smtClean="0"/>
              <a:t>Exercise</a:t>
            </a:r>
            <a:endParaRPr lang="en-US" dirty="0"/>
          </a:p>
        </p:txBody>
      </p:sp>
      <p:pic>
        <p:nvPicPr>
          <p:cNvPr id="4" name="Content Placeholder 5"/>
          <p:cNvPicPr>
            <a:picLocks noChangeAspect="1"/>
          </p:cNvPicPr>
          <p:nvPr/>
        </p:nvPicPr>
        <p:blipFill>
          <a:blip r:embed="rId2" cstate="print">
            <a:extLst>
              <a:ext uri="{BEBA8EAE-BF5A-486C-A8C5-ECC9F3942E4B}">
                <a14:imgProps xmlns:a14="http://schemas.microsoft.com/office/drawing/2010/main">
                  <a14:imgLayer r:embed="rId3">
                    <a14:imgEffect>
                      <a14:backgroundRemoval t="3269" b="89990" l="5308" r="95231">
                        <a14:foregroundMark x1="9308" y1="26149" x2="32462" y2="43105"/>
                        <a14:foregroundMark x1="20538" y1="29009" x2="55308" y2="10623"/>
                        <a14:foregroundMark x1="38615" y1="39939" x2="29769" y2="9908"/>
                        <a14:foregroundMark x1="37000" y1="15935" x2="44462" y2="6027"/>
                        <a14:foregroundMark x1="49462" y1="40245" x2="55077" y2="37487"/>
                      </a14:backgroundRemoval>
                    </a14:imgEffect>
                  </a14:imgLayer>
                </a14:imgProps>
              </a:ext>
              <a:ext uri="{28A0092B-C50C-407E-A947-70E740481C1C}">
                <a14:useLocalDpi xmlns:a14="http://schemas.microsoft.com/office/drawing/2010/main" val="0"/>
              </a:ext>
            </a:extLst>
          </a:blip>
          <a:stretch>
            <a:fillRect/>
          </a:stretch>
        </p:blipFill>
        <p:spPr>
          <a:xfrm>
            <a:off x="4844143" y="2133600"/>
            <a:ext cx="4094186" cy="3083236"/>
          </a:xfrm>
          <a:prstGeom prst="rect">
            <a:avLst/>
          </a:prstGeom>
        </p:spPr>
      </p:pic>
    </p:spTree>
    <p:extLst>
      <p:ext uri="{BB962C8B-B14F-4D97-AF65-F5344CB8AC3E}">
        <p14:creationId xmlns:p14="http://schemas.microsoft.com/office/powerpoint/2010/main" val="27209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25963"/>
          </a:xfrm>
        </p:spPr>
        <p:txBody>
          <a:bodyPr/>
          <a:lstStyle/>
          <a:p>
            <a:r>
              <a:rPr lang="en-US" dirty="0" smtClean="0"/>
              <a:t>Make sure you have the “fitness.html” file open in Notepad ++.</a:t>
            </a:r>
          </a:p>
          <a:p>
            <a:r>
              <a:rPr lang="en-US" dirty="0" smtClean="0"/>
              <a:t>On line 12, delete the text “Forward Fitness Club” (leave the anchor tags, the image will actually also be a link to the home page).</a:t>
            </a:r>
          </a:p>
          <a:p>
            <a:r>
              <a:rPr lang="en-US" dirty="0" smtClean="0"/>
              <a:t>Enter the image tag, attributes and values.</a:t>
            </a:r>
            <a:endParaRPr lang="en-US" dirty="0"/>
          </a:p>
        </p:txBody>
      </p:sp>
      <p:sp>
        <p:nvSpPr>
          <p:cNvPr id="3" name="Title 2"/>
          <p:cNvSpPr>
            <a:spLocks noGrp="1"/>
          </p:cNvSpPr>
          <p:nvPr>
            <p:ph type="title"/>
          </p:nvPr>
        </p:nvSpPr>
        <p:spPr/>
        <p:txBody>
          <a:bodyPr/>
          <a:lstStyle/>
          <a:p>
            <a:r>
              <a:rPr lang="en-US" dirty="0" smtClean="0"/>
              <a:t>Add an Image to a Website Template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10000"/>
            <a:ext cx="7543800" cy="2541612"/>
          </a:xfrm>
          <a:prstGeom prst="rect">
            <a:avLst/>
          </a:prstGeom>
        </p:spPr>
      </p:pic>
    </p:spTree>
    <p:extLst>
      <p:ext uri="{BB962C8B-B14F-4D97-AF65-F5344CB8AC3E}">
        <p14:creationId xmlns:p14="http://schemas.microsoft.com/office/powerpoint/2010/main" val="106029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393700" lvl="1" indent="-338138">
              <a:buFont typeface="Arial" pitchFamily="34" charset="0"/>
              <a:buChar char="•"/>
            </a:pPr>
            <a:r>
              <a:rPr lang="en-IN" sz="3200" dirty="0" smtClean="0"/>
              <a:t>It is used to </a:t>
            </a:r>
            <a:r>
              <a:rPr lang="en-IN" sz="3200" dirty="0"/>
              <a:t>create a hyperlink on a </a:t>
            </a:r>
            <a:r>
              <a:rPr lang="en-IN" sz="3200" dirty="0" smtClean="0"/>
              <a:t>webpage</a:t>
            </a:r>
          </a:p>
          <a:p>
            <a:pPr marL="393700" lvl="1" indent="-338138">
              <a:buFont typeface="Arial" pitchFamily="34" charset="0"/>
              <a:buChar char="•"/>
            </a:pPr>
            <a:r>
              <a:rPr lang="en-IN" sz="3200" dirty="0" smtClean="0"/>
              <a:t>The &lt;a</a:t>
            </a:r>
            <a:r>
              <a:rPr lang="en-IN" sz="3200" dirty="0"/>
              <a:t>&gt; </a:t>
            </a:r>
            <a:r>
              <a:rPr lang="en-IN" sz="3200" dirty="0" smtClean="0"/>
              <a:t>and &lt;/</a:t>
            </a:r>
            <a:r>
              <a:rPr lang="en-IN" sz="3200" dirty="0"/>
              <a:t>a&gt; </a:t>
            </a:r>
            <a:r>
              <a:rPr lang="en-IN" sz="3200" dirty="0" smtClean="0"/>
              <a:t>are the start and the end tags</a:t>
            </a:r>
          </a:p>
          <a:p>
            <a:pPr marL="393700" lvl="1" indent="-338138">
              <a:buFont typeface="Arial" pitchFamily="34" charset="0"/>
              <a:buChar char="•"/>
            </a:pPr>
            <a:r>
              <a:rPr lang="en-IN" sz="3200" dirty="0" smtClean="0"/>
              <a:t>Include the </a:t>
            </a:r>
            <a:r>
              <a:rPr lang="en-IN" sz="2600" b="1" dirty="0" err="1">
                <a:latin typeface="Courier New" pitchFamily="49" charset="0"/>
                <a:cs typeface="Courier New" pitchFamily="49" charset="0"/>
              </a:rPr>
              <a:t>href</a:t>
            </a:r>
            <a:r>
              <a:rPr lang="en-IN" sz="3200" b="1" dirty="0"/>
              <a:t> </a:t>
            </a:r>
            <a:r>
              <a:rPr lang="en-IN" sz="3200" dirty="0" smtClean="0"/>
              <a:t>attribute </a:t>
            </a:r>
            <a:br>
              <a:rPr lang="en-IN" sz="3200" dirty="0" smtClean="0"/>
            </a:br>
            <a:r>
              <a:rPr lang="en-IN" sz="3200" dirty="0" smtClean="0"/>
              <a:t>(</a:t>
            </a:r>
            <a:r>
              <a:rPr lang="en-IN" sz="3200" i="1" dirty="0" smtClean="0"/>
              <a:t>short for “</a:t>
            </a:r>
            <a:r>
              <a:rPr lang="en-IN" sz="3200" i="1" u="sng" dirty="0" smtClean="0"/>
              <a:t>h</a:t>
            </a:r>
            <a:r>
              <a:rPr lang="en-IN" sz="3200" i="1" dirty="0" smtClean="0"/>
              <a:t>ypertext </a:t>
            </a:r>
            <a:r>
              <a:rPr lang="en-IN" sz="3200" i="1" u="sng" dirty="0" smtClean="0"/>
              <a:t>ref</a:t>
            </a:r>
            <a:r>
              <a:rPr lang="en-IN" sz="3200" i="1" dirty="0" smtClean="0"/>
              <a:t>erence”</a:t>
            </a:r>
            <a:r>
              <a:rPr lang="en-IN" sz="3200" dirty="0" smtClean="0"/>
              <a:t>) in </a:t>
            </a:r>
            <a:r>
              <a:rPr lang="en-IN" sz="3200" dirty="0"/>
              <a:t>the starting anchor tag </a:t>
            </a:r>
            <a:r>
              <a:rPr lang="en-IN" sz="3200" dirty="0" smtClean="0"/>
              <a:t>to identify </a:t>
            </a:r>
            <a:r>
              <a:rPr lang="en-IN" sz="3200" dirty="0"/>
              <a:t>the webpage, email address, file, telephone </a:t>
            </a:r>
            <a:r>
              <a:rPr lang="en-IN" sz="3200" dirty="0" smtClean="0"/>
              <a:t>number</a:t>
            </a:r>
            <a:r>
              <a:rPr lang="en-IN" sz="3200" dirty="0"/>
              <a:t>, or other content to </a:t>
            </a:r>
            <a:r>
              <a:rPr lang="en-IN" sz="3200" dirty="0" smtClean="0"/>
              <a:t>access</a:t>
            </a:r>
          </a:p>
          <a:p>
            <a:pPr marL="393700" lvl="1" indent="-338138">
              <a:buFont typeface="Arial" pitchFamily="34" charset="0"/>
              <a:buChar char="•"/>
            </a:pPr>
            <a:r>
              <a:rPr lang="en-IN" sz="3200" dirty="0" smtClean="0"/>
              <a:t>The </a:t>
            </a:r>
            <a:r>
              <a:rPr lang="en-IN" sz="3200" dirty="0"/>
              <a:t>value of the </a:t>
            </a:r>
            <a:r>
              <a:rPr lang="en-IN" sz="2600" b="1" dirty="0" err="1">
                <a:latin typeface="Courier New" pitchFamily="49" charset="0"/>
                <a:cs typeface="Courier New" pitchFamily="49" charset="0"/>
              </a:rPr>
              <a:t>href</a:t>
            </a:r>
            <a:r>
              <a:rPr lang="en-IN" sz="3200" b="1" dirty="0"/>
              <a:t> </a:t>
            </a:r>
            <a:r>
              <a:rPr lang="en-IN" sz="3200" dirty="0"/>
              <a:t>attribute is the content </a:t>
            </a:r>
            <a:r>
              <a:rPr lang="en-IN" sz="3200" dirty="0" smtClean="0"/>
              <a:t>for a link</a:t>
            </a:r>
            <a:endParaRPr lang="en-IN" sz="3200" dirty="0"/>
          </a:p>
          <a:p>
            <a:pPr lvl="1"/>
            <a:endParaRPr lang="en-IN" sz="3200" dirty="0" smtClean="0"/>
          </a:p>
          <a:p>
            <a:pPr lvl="1"/>
            <a:endParaRPr lang="en-IN" sz="3200" dirty="0" smtClean="0"/>
          </a:p>
        </p:txBody>
      </p:sp>
      <p:sp>
        <p:nvSpPr>
          <p:cNvPr id="5" name="Title 4"/>
          <p:cNvSpPr>
            <a:spLocks noGrp="1"/>
          </p:cNvSpPr>
          <p:nvPr>
            <p:ph type="title"/>
          </p:nvPr>
        </p:nvSpPr>
        <p:spPr/>
        <p:txBody>
          <a:bodyPr>
            <a:normAutofit/>
          </a:bodyPr>
          <a:lstStyle/>
          <a:p>
            <a:r>
              <a:rPr lang="en-IN" sz="4400" dirty="0" smtClean="0"/>
              <a:t>Anchor element </a:t>
            </a:r>
          </a:p>
        </p:txBody>
      </p:sp>
    </p:spTree>
    <p:extLst>
      <p:ext uri="{BB962C8B-B14F-4D97-AF65-F5344CB8AC3E}">
        <p14:creationId xmlns:p14="http://schemas.microsoft.com/office/powerpoint/2010/main" val="14643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25963"/>
          </a:xfrm>
        </p:spPr>
        <p:txBody>
          <a:bodyPr/>
          <a:lstStyle/>
          <a:p>
            <a:r>
              <a:rPr lang="en-US" dirty="0" smtClean="0"/>
              <a:t>Switch back to the “index.html” file in the root directory.</a:t>
            </a:r>
          </a:p>
          <a:p>
            <a:r>
              <a:rPr lang="en-US" dirty="0" smtClean="0"/>
              <a:t>Do the same on Line 12 as in the template file.</a:t>
            </a:r>
          </a:p>
          <a:p>
            <a:pPr>
              <a:buSzPct val="104000"/>
              <a:buFont typeface="Wingdings" panose="05000000000000000000" pitchFamily="2" charset="2"/>
              <a:buChar char="G"/>
            </a:pPr>
            <a:r>
              <a:rPr lang="en-US" dirty="0" smtClean="0"/>
              <a:t>Again, we normally would not give ourselves twice the work in a real-world scenario.</a:t>
            </a:r>
            <a:endParaRPr lang="en-US" dirty="0"/>
          </a:p>
        </p:txBody>
      </p:sp>
      <p:sp>
        <p:nvSpPr>
          <p:cNvPr id="3" name="Title 2"/>
          <p:cNvSpPr>
            <a:spLocks noGrp="1"/>
          </p:cNvSpPr>
          <p:nvPr>
            <p:ph type="title"/>
          </p:nvPr>
        </p:nvSpPr>
        <p:spPr/>
        <p:txBody>
          <a:bodyPr/>
          <a:lstStyle/>
          <a:p>
            <a:r>
              <a:rPr lang="en-US" dirty="0" smtClean="0"/>
              <a:t>Do the Same For the Home Page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10000"/>
            <a:ext cx="7543800" cy="2541612"/>
          </a:xfrm>
          <a:prstGeom prst="rect">
            <a:avLst/>
          </a:prstGeom>
        </p:spPr>
      </p:pic>
    </p:spTree>
    <p:extLst>
      <p:ext uri="{BB962C8B-B14F-4D97-AF65-F5344CB8AC3E}">
        <p14:creationId xmlns:p14="http://schemas.microsoft.com/office/powerpoint/2010/main" val="42768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38138" lvl="1" indent="-338138">
              <a:buFont typeface="Arial" pitchFamily="34" charset="0"/>
              <a:buChar char="•"/>
            </a:pPr>
            <a:r>
              <a:rPr lang="en-US" sz="3200" dirty="0" smtClean="0"/>
              <a:t>Div element </a:t>
            </a:r>
            <a:r>
              <a:rPr lang="en-IN" sz="3200" dirty="0" smtClean="0"/>
              <a:t>defines </a:t>
            </a:r>
            <a:r>
              <a:rPr lang="en-IN" sz="3200" dirty="0"/>
              <a:t>an area or a division in a </a:t>
            </a:r>
            <a:r>
              <a:rPr lang="en-IN" sz="3200" dirty="0" smtClean="0"/>
              <a:t>webpage</a:t>
            </a:r>
          </a:p>
          <a:p>
            <a:pPr marL="338138" lvl="1" indent="-338138">
              <a:buFont typeface="Arial" pitchFamily="34" charset="0"/>
              <a:buChar char="•"/>
            </a:pPr>
            <a:r>
              <a:rPr lang="en-IN" sz="3200" dirty="0" smtClean="0"/>
              <a:t>It uses the &lt;</a:t>
            </a:r>
            <a:r>
              <a:rPr lang="en-IN" sz="3200" dirty="0"/>
              <a:t>div&gt; and &lt;/div&gt; </a:t>
            </a:r>
            <a:r>
              <a:rPr lang="en-IN" sz="3200" dirty="0" smtClean="0"/>
              <a:t>tags.</a:t>
            </a:r>
          </a:p>
          <a:p>
            <a:pPr marL="338138" lvl="1" indent="-338138">
              <a:buFont typeface="Arial" pitchFamily="34" charset="0"/>
              <a:buChar char="•"/>
            </a:pPr>
            <a:r>
              <a:rPr lang="en-IN" sz="3200" dirty="0" smtClean="0"/>
              <a:t>It can be used within </a:t>
            </a:r>
            <a:r>
              <a:rPr lang="en-IN" sz="3200" dirty="0"/>
              <a:t>the </a:t>
            </a:r>
            <a:r>
              <a:rPr lang="en-IN" sz="2600" b="1" dirty="0">
                <a:latin typeface="Courier New" pitchFamily="49" charset="0"/>
                <a:cs typeface="Courier New" pitchFamily="49" charset="0"/>
              </a:rPr>
              <a:t>main</a:t>
            </a:r>
            <a:r>
              <a:rPr lang="en-IN" sz="3200" b="1" dirty="0"/>
              <a:t> </a:t>
            </a:r>
            <a:r>
              <a:rPr lang="en-IN" sz="3200" dirty="0"/>
              <a:t>element to further divide the </a:t>
            </a:r>
            <a:r>
              <a:rPr lang="en-IN" sz="3200" dirty="0" smtClean="0"/>
              <a:t>primary content </a:t>
            </a:r>
            <a:r>
              <a:rPr lang="en-IN" sz="3200" dirty="0"/>
              <a:t>area into separate </a:t>
            </a:r>
            <a:r>
              <a:rPr lang="en-IN" sz="3200" dirty="0" smtClean="0"/>
              <a:t>sections.</a:t>
            </a:r>
            <a:endParaRPr lang="en-US" sz="3200" dirty="0"/>
          </a:p>
        </p:txBody>
      </p:sp>
      <p:sp>
        <p:nvSpPr>
          <p:cNvPr id="5" name="Title 4"/>
          <p:cNvSpPr>
            <a:spLocks noGrp="1"/>
          </p:cNvSpPr>
          <p:nvPr>
            <p:ph type="title"/>
          </p:nvPr>
        </p:nvSpPr>
        <p:spPr/>
        <p:txBody>
          <a:bodyPr>
            <a:normAutofit/>
          </a:bodyPr>
          <a:lstStyle/>
          <a:p>
            <a:r>
              <a:rPr lang="en-US" sz="4400" dirty="0" smtClean="0"/>
              <a:t>Div element</a:t>
            </a:r>
          </a:p>
        </p:txBody>
      </p:sp>
    </p:spTree>
    <p:extLst>
      <p:ext uri="{BB962C8B-B14F-4D97-AF65-F5344CB8AC3E}">
        <p14:creationId xmlns:p14="http://schemas.microsoft.com/office/powerpoint/2010/main" val="254723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smtClean="0"/>
              <a:t>Div element</a:t>
            </a:r>
            <a:endParaRPr lang="en-US" sz="4400" dirty="0"/>
          </a:p>
        </p:txBody>
      </p:sp>
      <p:sp>
        <p:nvSpPr>
          <p:cNvPr id="9" name="Content Placeholder 8"/>
          <p:cNvSpPr>
            <a:spLocks noGrp="1"/>
          </p:cNvSpPr>
          <p:nvPr>
            <p:ph idx="1"/>
          </p:nvPr>
        </p:nvSpPr>
        <p:spPr/>
        <p:txBody>
          <a:bodyPr/>
          <a:lstStyle/>
          <a:p>
            <a:r>
              <a:rPr lang="en-IN" dirty="0" smtClean="0"/>
              <a:t>The Figure 3-41 shows </a:t>
            </a:r>
            <a:r>
              <a:rPr lang="en-IN" dirty="0"/>
              <a:t>a wireframe with four </a:t>
            </a:r>
            <a:r>
              <a:rPr lang="en-IN" sz="2600" dirty="0" smtClean="0">
                <a:latin typeface="Courier New" pitchFamily="49" charset="0"/>
                <a:cs typeface="Courier New" pitchFamily="49" charset="0"/>
              </a:rPr>
              <a:t>div</a:t>
            </a:r>
            <a:r>
              <a:rPr lang="en-IN" b="1" dirty="0" smtClean="0"/>
              <a:t> </a:t>
            </a:r>
            <a:r>
              <a:rPr lang="en-IN" dirty="0" smtClean="0"/>
              <a:t>elements </a:t>
            </a:r>
            <a:r>
              <a:rPr lang="en-IN" dirty="0"/>
              <a:t>inside the </a:t>
            </a:r>
            <a:r>
              <a:rPr lang="en-IN" sz="2600" dirty="0">
                <a:latin typeface="Courier New" pitchFamily="49" charset="0"/>
                <a:cs typeface="Courier New" pitchFamily="49" charset="0"/>
              </a:rPr>
              <a:t>main</a:t>
            </a:r>
            <a:r>
              <a:rPr lang="en-IN" b="1" dirty="0"/>
              <a:t> </a:t>
            </a:r>
            <a:r>
              <a:rPr lang="en-IN" dirty="0" smtClean="0"/>
              <a:t>element</a:t>
            </a:r>
          </a:p>
          <a:p>
            <a:endParaRPr lang="en-US" dirty="0"/>
          </a:p>
        </p:txBody>
      </p:sp>
      <p:pic>
        <p:nvPicPr>
          <p:cNvPr id="10" name="Content Placeholder 7" descr="This figure explains the proposed wireframe with four div elements inside the main element.&#10;The figure consists of four rectangular layers.&#10;The first layer is a rectangular box labeled “Header”.&#10;The second rectangular layer labeled “Nav” is positioned below the first rectangular layer.&#10;The third layer is a rectangular box positioned below the second rectangular layer. A label that reads “Main” is positioned at the bottom of the third rectangular box. Three square boxes labeled “div” is positioned at the top, within the third rectangular box. A rectangular box labeled “div elements” is positioned on the left side of the figure. Two arrows originating from the first small rectangular box points to the first and the second square boxes. A rectangular box labeled “div” is positioned below the 3 square boxes within the third layer. A small rectangular box labeled “div elements” is positioned to the right of the figure. Two arrows originating from the second small rectangular box points to the third square box and to the fourth rectangular box within the third layer. A small rectangular box labeled “main element” is positioned below the first rectangular box. An arrow originating from the third small rectangular box points to the third rectangular box.&#10;The fourth layer is a rectangular box labeled “Footer”."/>
          <p:cNvPicPr/>
          <p:nvPr/>
        </p:nvPicPr>
        <p:blipFill>
          <a:blip r:embed="rId3" cstate="print">
            <a:extLst>
              <a:ext uri="{28A0092B-C50C-407E-A947-70E740481C1C}">
                <a14:useLocalDpi xmlns:a14="http://schemas.microsoft.com/office/drawing/2010/main" val="0"/>
              </a:ext>
            </a:extLst>
          </a:blip>
          <a:stretch>
            <a:fillRect/>
          </a:stretch>
        </p:blipFill>
        <p:spPr>
          <a:xfrm>
            <a:off x="1477644" y="2514600"/>
            <a:ext cx="6066155" cy="3581400"/>
          </a:xfrm>
          <a:prstGeom prst="rect">
            <a:avLst/>
          </a:prstGeom>
          <a:solidFill>
            <a:schemeClr val="bg1"/>
          </a:solidFill>
        </p:spPr>
      </p:pic>
    </p:spTree>
    <p:extLst>
      <p:ext uri="{BB962C8B-B14F-4D97-AF65-F5344CB8AC3E}">
        <p14:creationId xmlns:p14="http://schemas.microsoft.com/office/powerpoint/2010/main" val="238578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smtClean="0"/>
              <a:t>Div</a:t>
            </a:r>
            <a:r>
              <a:rPr lang="en-IN" b="1" dirty="0" smtClean="0"/>
              <a:t> </a:t>
            </a:r>
            <a:r>
              <a:rPr lang="en-IN" dirty="0" smtClean="0"/>
              <a:t>elements have attributes </a:t>
            </a:r>
            <a:r>
              <a:rPr lang="en-IN" dirty="0"/>
              <a:t>that </a:t>
            </a:r>
            <a:r>
              <a:rPr lang="en-IN" dirty="0" smtClean="0"/>
              <a:t>provide information </a:t>
            </a:r>
            <a:r>
              <a:rPr lang="en-IN" dirty="0"/>
              <a:t>about the </a:t>
            </a:r>
            <a:r>
              <a:rPr lang="en-IN" dirty="0" smtClean="0"/>
              <a:t>element</a:t>
            </a:r>
          </a:p>
          <a:p>
            <a:r>
              <a:rPr lang="en-IN" dirty="0" smtClean="0"/>
              <a:t>The </a:t>
            </a:r>
            <a:r>
              <a:rPr lang="en-IN" sz="2600" b="1" dirty="0" smtClean="0">
                <a:latin typeface="Courier New" pitchFamily="49" charset="0"/>
                <a:cs typeface="Courier New" pitchFamily="49" charset="0"/>
              </a:rPr>
              <a:t>id</a:t>
            </a:r>
            <a:r>
              <a:rPr lang="en-IN" dirty="0" smtClean="0"/>
              <a:t>  is a div attribute which </a:t>
            </a:r>
            <a:r>
              <a:rPr lang="en-IN" dirty="0"/>
              <a:t>identifies </a:t>
            </a:r>
            <a:r>
              <a:rPr lang="en-IN" dirty="0" smtClean="0"/>
              <a:t>a </a:t>
            </a:r>
            <a:r>
              <a:rPr lang="en-IN" u="sng" dirty="0" smtClean="0"/>
              <a:t>unique</a:t>
            </a:r>
            <a:r>
              <a:rPr lang="en-IN" dirty="0" smtClean="0"/>
              <a:t> </a:t>
            </a:r>
            <a:r>
              <a:rPr lang="en-IN" dirty="0"/>
              <a:t>area on a webpage and distinguishes it from other page </a:t>
            </a:r>
            <a:r>
              <a:rPr lang="en-IN" dirty="0" smtClean="0"/>
              <a:t>divisions.</a:t>
            </a:r>
          </a:p>
        </p:txBody>
      </p:sp>
      <p:sp>
        <p:nvSpPr>
          <p:cNvPr id="5" name="Title 4"/>
          <p:cNvSpPr>
            <a:spLocks noGrp="1"/>
          </p:cNvSpPr>
          <p:nvPr>
            <p:ph type="title"/>
          </p:nvPr>
        </p:nvSpPr>
        <p:spPr/>
        <p:txBody>
          <a:bodyPr>
            <a:normAutofit/>
          </a:bodyPr>
          <a:lstStyle/>
          <a:p>
            <a:r>
              <a:rPr lang="en-IN" sz="4400" dirty="0" smtClean="0"/>
              <a:t>Div attributes</a:t>
            </a:r>
          </a:p>
        </p:txBody>
      </p:sp>
    </p:spTree>
    <p:extLst>
      <p:ext uri="{BB962C8B-B14F-4D97-AF65-F5344CB8AC3E}">
        <p14:creationId xmlns:p14="http://schemas.microsoft.com/office/powerpoint/2010/main" val="347711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4400" dirty="0" smtClean="0"/>
              <a:t>Div attributes</a:t>
            </a:r>
            <a:endParaRPr lang="en-US" sz="4400" dirty="0"/>
          </a:p>
        </p:txBody>
      </p:sp>
      <p:sp>
        <p:nvSpPr>
          <p:cNvPr id="9" name="Content Placeholder 8"/>
          <p:cNvSpPr>
            <a:spLocks noGrp="1"/>
          </p:cNvSpPr>
          <p:nvPr>
            <p:ph idx="1"/>
          </p:nvPr>
        </p:nvSpPr>
        <p:spPr/>
        <p:txBody>
          <a:bodyPr/>
          <a:lstStyle/>
          <a:p>
            <a:r>
              <a:rPr lang="en-US" dirty="0" smtClean="0"/>
              <a:t>The Figure 3-43 shows t</a:t>
            </a:r>
            <a:r>
              <a:rPr lang="en-IN" dirty="0"/>
              <a:t>he revised </a:t>
            </a:r>
            <a:r>
              <a:rPr lang="en-IN" dirty="0" smtClean="0"/>
              <a:t>wireframe </a:t>
            </a:r>
            <a:r>
              <a:rPr lang="en-IN" dirty="0"/>
              <a:t>with the </a:t>
            </a:r>
            <a:r>
              <a:rPr lang="en-IN" sz="2600" dirty="0">
                <a:latin typeface="Courier New" pitchFamily="49" charset="0"/>
                <a:cs typeface="Courier New" pitchFamily="49" charset="0"/>
              </a:rPr>
              <a:t>div</a:t>
            </a:r>
            <a:r>
              <a:rPr lang="en-IN" b="1" dirty="0"/>
              <a:t> </a:t>
            </a:r>
            <a:r>
              <a:rPr lang="en-IN" dirty="0"/>
              <a:t>element and </a:t>
            </a:r>
            <a:r>
              <a:rPr lang="en-IN" sz="2600" b="1" dirty="0">
                <a:latin typeface="Courier New" pitchFamily="49" charset="0"/>
                <a:cs typeface="Courier New" pitchFamily="49" charset="0"/>
              </a:rPr>
              <a:t>id</a:t>
            </a:r>
            <a:r>
              <a:rPr lang="en-IN" b="1" dirty="0"/>
              <a:t> </a:t>
            </a:r>
            <a:r>
              <a:rPr lang="en-IN" dirty="0"/>
              <a:t>attribute </a:t>
            </a:r>
            <a:r>
              <a:rPr lang="en-US" dirty="0"/>
              <a:t>value defined as </a:t>
            </a:r>
            <a:r>
              <a:rPr lang="en-US" sz="2600" b="1" dirty="0" smtClean="0">
                <a:latin typeface="Courier New" pitchFamily="49" charset="0"/>
                <a:cs typeface="Courier New" pitchFamily="49" charset="0"/>
              </a:rPr>
              <a:t>container</a:t>
            </a:r>
          </a:p>
        </p:txBody>
      </p:sp>
      <p:pic>
        <p:nvPicPr>
          <p:cNvPr id="2" name="Picture 1" descr="This figure explains the revised wireframe with the div element and id attribute value defined as container.&#10;The figure consists of a rectangular box labeled “div id=”container””. An arrow originating from rectangular box labeled “div element  contains all HTML5 elements” on the right side of the figure points to “div id=”container””. &#10;A second rectangular box consisting of four layers is positioned within the first rectangular box. &#10;The first layer is a rectangular box labeled “Header” and is positioned within the second rectangular box.&#10;The second layer is a rectangular box labeled “Nav” and is positioned below the first rectangular layer of the second rectangular box.&#10;The third layer is a rectangular box labeled “Main” and is positioned below the second rectangular layer of the second rectangular box.&#10;The fourth layer is a rectangular box labeled “Nav” and is positioned below the third rectangular layer of the second rectangular box."/>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949" y="2674569"/>
            <a:ext cx="5996951" cy="3562942"/>
          </a:xfrm>
          <a:prstGeom prst="rect">
            <a:avLst/>
          </a:prstGeom>
        </p:spPr>
      </p:pic>
    </p:spTree>
    <p:extLst>
      <p:ext uri="{BB962C8B-B14F-4D97-AF65-F5344CB8AC3E}">
        <p14:creationId xmlns:p14="http://schemas.microsoft.com/office/powerpoint/2010/main" val="96543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figure shows an example of a class attribute used within an image tag.&#10;The first line of the code reads “&lt;h1&gt;Weights&lt;/h1&gt;”.&#10;The second line of the code reads “&lt;img class=”equip” src=”images/equipment1.jpg” alt=”Weight Equipment” height=”195” width=”260”&gt;”. There are two rectangular boxes in the figure. The first rectangular box labeled “image tag” is positioned at the top left-corner of the figure. An arrow originating from the first rectangular box points to “&lt;img”. A second rectangular box labeled “class attribute value is equip” is positioned to the right of the first rectangular box. An arrow originating from the second rectangular box points to “class=”equip”.&#10;The third line of the code reads a text placed within the &lt;p&gt; and &lt;/p&gt; tags.&#10;The fourth line of the code reads “&lt;ul&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505200"/>
            <a:ext cx="8458200" cy="2707689"/>
          </a:xfrm>
          <a:prstGeom prst="rect">
            <a:avLst/>
          </a:prstGeom>
        </p:spPr>
      </p:pic>
      <p:sp>
        <p:nvSpPr>
          <p:cNvPr id="2" name="Content Placeholder 1"/>
          <p:cNvSpPr>
            <a:spLocks noGrp="1"/>
          </p:cNvSpPr>
          <p:nvPr>
            <p:ph idx="1"/>
          </p:nvPr>
        </p:nvSpPr>
        <p:spPr>
          <a:xfrm>
            <a:off x="457200" y="1219200"/>
            <a:ext cx="8229600" cy="4525963"/>
          </a:xfrm>
        </p:spPr>
        <p:txBody>
          <a:bodyPr/>
          <a:lstStyle/>
          <a:p>
            <a:pPr marL="342900" lvl="1" indent="-342900">
              <a:buFont typeface="Arial" pitchFamily="34" charset="0"/>
              <a:buChar char="•"/>
            </a:pPr>
            <a:r>
              <a:rPr lang="en-IN" sz="3200" dirty="0"/>
              <a:t>A </a:t>
            </a:r>
            <a:r>
              <a:rPr lang="en-IN" sz="2600" b="1" dirty="0">
                <a:latin typeface="Courier New" pitchFamily="49" charset="0"/>
                <a:cs typeface="Courier New" pitchFamily="49" charset="0"/>
              </a:rPr>
              <a:t>class</a:t>
            </a:r>
            <a:r>
              <a:rPr lang="en-IN" sz="3200" b="1" dirty="0"/>
              <a:t> </a:t>
            </a:r>
            <a:r>
              <a:rPr lang="en-IN" sz="3200" dirty="0"/>
              <a:t>attribute name can be applied to more than one </a:t>
            </a:r>
            <a:r>
              <a:rPr lang="en-IN" sz="2600" b="1" dirty="0">
                <a:latin typeface="Courier New" pitchFamily="49" charset="0"/>
                <a:cs typeface="Courier New" pitchFamily="49" charset="0"/>
              </a:rPr>
              <a:t>div</a:t>
            </a:r>
            <a:r>
              <a:rPr lang="en-IN" sz="3200" b="1" dirty="0"/>
              <a:t> </a:t>
            </a:r>
            <a:r>
              <a:rPr lang="en-IN" sz="3200" dirty="0"/>
              <a:t>or other HTML </a:t>
            </a:r>
            <a:r>
              <a:rPr lang="en-US" sz="3200" dirty="0"/>
              <a:t>element on a </a:t>
            </a:r>
            <a:r>
              <a:rPr lang="en-US" sz="3200" dirty="0" smtClean="0"/>
              <a:t>webpage</a:t>
            </a:r>
          </a:p>
          <a:p>
            <a:pPr marL="342900" lvl="1" indent="-342900">
              <a:buFont typeface="Arial" pitchFamily="34" charset="0"/>
              <a:buChar char="•"/>
            </a:pPr>
            <a:r>
              <a:rPr lang="en-IN" dirty="0" smtClean="0"/>
              <a:t>The Figure 3-48 shows an </a:t>
            </a:r>
            <a:r>
              <a:rPr lang="en-IN" dirty="0"/>
              <a:t>example of </a:t>
            </a:r>
            <a:r>
              <a:rPr lang="en-IN" dirty="0" smtClean="0"/>
              <a:t>a </a:t>
            </a:r>
            <a:r>
              <a:rPr lang="en-IN" sz="2600" b="1" dirty="0" smtClean="0">
                <a:latin typeface="Courier New" pitchFamily="49" charset="0"/>
                <a:cs typeface="Courier New" pitchFamily="49" charset="0"/>
              </a:rPr>
              <a:t>class</a:t>
            </a:r>
            <a:r>
              <a:rPr lang="en-IN" b="1" dirty="0" smtClean="0"/>
              <a:t> </a:t>
            </a:r>
            <a:r>
              <a:rPr lang="en-IN" dirty="0"/>
              <a:t>attribute used within an image </a:t>
            </a:r>
            <a:r>
              <a:rPr lang="en-IN" dirty="0" smtClean="0"/>
              <a:t>tag</a:t>
            </a:r>
            <a:endParaRPr lang="en-US" dirty="0"/>
          </a:p>
          <a:p>
            <a:endParaRPr lang="en-US" dirty="0"/>
          </a:p>
        </p:txBody>
      </p:sp>
      <p:sp>
        <p:nvSpPr>
          <p:cNvPr id="5" name="Title 4"/>
          <p:cNvSpPr>
            <a:spLocks noGrp="1"/>
          </p:cNvSpPr>
          <p:nvPr>
            <p:ph type="title"/>
          </p:nvPr>
        </p:nvSpPr>
        <p:spPr/>
        <p:txBody>
          <a:bodyPr>
            <a:normAutofit/>
          </a:bodyPr>
          <a:lstStyle/>
          <a:p>
            <a:r>
              <a:rPr lang="en-US" sz="4400" dirty="0" smtClean="0"/>
              <a:t>Class Attributes</a:t>
            </a:r>
            <a:endParaRPr lang="en-US" sz="4400" dirty="0"/>
          </a:p>
        </p:txBody>
      </p:sp>
    </p:spTree>
    <p:extLst>
      <p:ext uri="{BB962C8B-B14F-4D97-AF65-F5344CB8AC3E}">
        <p14:creationId xmlns:p14="http://schemas.microsoft.com/office/powerpoint/2010/main" val="265413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686800" cy="4525963"/>
          </a:xfrm>
        </p:spPr>
        <p:txBody>
          <a:bodyPr/>
          <a:lstStyle/>
          <a:p>
            <a:r>
              <a:rPr lang="en-US" dirty="0" smtClean="0"/>
              <a:t>Using the “fitness.html” file, we will add a DIV element.</a:t>
            </a:r>
          </a:p>
          <a:p>
            <a:r>
              <a:rPr lang="en-US" dirty="0" smtClean="0"/>
              <a:t>Click after the starting &lt;body&gt; tag and press ENTER twice to create a new line 10</a:t>
            </a:r>
          </a:p>
          <a:p>
            <a:r>
              <a:rPr lang="en-US" dirty="0" smtClean="0"/>
              <a:t>Press TAB to indent the line before entering the code</a:t>
            </a:r>
            <a:endParaRPr lang="en-US" dirty="0"/>
          </a:p>
        </p:txBody>
      </p:sp>
      <p:sp>
        <p:nvSpPr>
          <p:cNvPr id="3" name="Title 2"/>
          <p:cNvSpPr>
            <a:spLocks noGrp="1"/>
          </p:cNvSpPr>
          <p:nvPr>
            <p:ph type="title"/>
          </p:nvPr>
        </p:nvSpPr>
        <p:spPr/>
        <p:txBody>
          <a:bodyPr>
            <a:normAutofit fontScale="90000"/>
          </a:bodyPr>
          <a:lstStyle/>
          <a:p>
            <a:r>
              <a:rPr lang="en-US" dirty="0" smtClean="0"/>
              <a:t>Add a </a:t>
            </a:r>
            <a:r>
              <a:rPr lang="en-US" dirty="0" err="1" smtClean="0"/>
              <a:t>Div</a:t>
            </a:r>
            <a:r>
              <a:rPr lang="en-US" dirty="0" smtClean="0"/>
              <a:t> Element to the Website Template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276600"/>
            <a:ext cx="8915400" cy="2716709"/>
          </a:xfrm>
          <a:prstGeom prst="rect">
            <a:avLst/>
          </a:prstGeom>
        </p:spPr>
      </p:pic>
    </p:spTree>
    <p:extLst>
      <p:ext uri="{BB962C8B-B14F-4D97-AF65-F5344CB8AC3E}">
        <p14:creationId xmlns:p14="http://schemas.microsoft.com/office/powerpoint/2010/main" val="2032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686800" cy="4525963"/>
          </a:xfrm>
        </p:spPr>
        <p:txBody>
          <a:bodyPr/>
          <a:lstStyle/>
          <a:p>
            <a:r>
              <a:rPr lang="en-US" dirty="0" smtClean="0"/>
              <a:t>Click after the existing ending tag for &lt;/footer&gt; and press ENTER two times to create a new line 36.</a:t>
            </a:r>
          </a:p>
          <a:p>
            <a:r>
              <a:rPr lang="en-US" dirty="0" smtClean="0"/>
              <a:t>(If necessary, press TAB to indent)</a:t>
            </a:r>
          </a:p>
          <a:p>
            <a:r>
              <a:rPr lang="en-US" dirty="0" smtClean="0"/>
              <a:t>Type the ending tag to close the DIV element.</a:t>
            </a:r>
            <a:endParaRPr lang="en-US" dirty="0"/>
          </a:p>
        </p:txBody>
      </p:sp>
      <p:sp>
        <p:nvSpPr>
          <p:cNvPr id="3" name="Title 2"/>
          <p:cNvSpPr>
            <a:spLocks noGrp="1"/>
          </p:cNvSpPr>
          <p:nvPr>
            <p:ph type="title"/>
          </p:nvPr>
        </p:nvSpPr>
        <p:spPr/>
        <p:txBody>
          <a:bodyPr>
            <a:normAutofit fontScale="90000"/>
          </a:bodyPr>
          <a:lstStyle/>
          <a:p>
            <a:r>
              <a:rPr lang="en-US" dirty="0" smtClean="0"/>
              <a:t>Add a </a:t>
            </a:r>
            <a:r>
              <a:rPr lang="en-US" dirty="0" err="1" smtClean="0"/>
              <a:t>Div</a:t>
            </a:r>
            <a:r>
              <a:rPr lang="en-US" dirty="0" smtClean="0"/>
              <a:t> Element to the Website Template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28" y="3276600"/>
            <a:ext cx="8748144" cy="2716709"/>
          </a:xfrm>
          <a:prstGeom prst="rect">
            <a:avLst/>
          </a:prstGeom>
        </p:spPr>
      </p:pic>
    </p:spTree>
    <p:extLst>
      <p:ext uri="{BB962C8B-B14F-4D97-AF65-F5344CB8AC3E}">
        <p14:creationId xmlns:p14="http://schemas.microsoft.com/office/powerpoint/2010/main" val="22944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686800" cy="4525963"/>
          </a:xfrm>
        </p:spPr>
        <p:txBody>
          <a:bodyPr/>
          <a:lstStyle/>
          <a:p>
            <a:r>
              <a:rPr lang="en-US" dirty="0" smtClean="0"/>
              <a:t>Again, we will do the same to the “index.html” file.</a:t>
            </a:r>
          </a:p>
          <a:p>
            <a:r>
              <a:rPr lang="en-US" dirty="0" smtClean="0"/>
              <a:t>Be sure to indent the DIV within the &lt;body&gt; element for proper readability.</a:t>
            </a:r>
            <a:endParaRPr lang="en-US" dirty="0"/>
          </a:p>
        </p:txBody>
      </p:sp>
      <p:sp>
        <p:nvSpPr>
          <p:cNvPr id="3" name="Title 2"/>
          <p:cNvSpPr>
            <a:spLocks noGrp="1"/>
          </p:cNvSpPr>
          <p:nvPr>
            <p:ph type="title"/>
          </p:nvPr>
        </p:nvSpPr>
        <p:spPr/>
        <p:txBody>
          <a:bodyPr>
            <a:normAutofit/>
          </a:bodyPr>
          <a:lstStyle/>
          <a:p>
            <a:r>
              <a:rPr lang="en-US" dirty="0" smtClean="0"/>
              <a:t>Add a </a:t>
            </a:r>
            <a:r>
              <a:rPr lang="en-US" dirty="0" err="1" smtClean="0"/>
              <a:t>Div</a:t>
            </a:r>
            <a:r>
              <a:rPr lang="en-US" dirty="0" smtClean="0"/>
              <a:t> Element to the Home Page</a:t>
            </a:r>
            <a:endParaRPr lang="en-US" dirty="0"/>
          </a:p>
        </p:txBody>
      </p:sp>
    </p:spTree>
    <p:extLst>
      <p:ext uri="{BB962C8B-B14F-4D97-AF65-F5344CB8AC3E}">
        <p14:creationId xmlns:p14="http://schemas.microsoft.com/office/powerpoint/2010/main" val="341307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t>H</a:t>
            </a:r>
            <a:r>
              <a:rPr lang="en-IN" b="1" dirty="0" smtClean="0"/>
              <a:t>eading </a:t>
            </a:r>
            <a:r>
              <a:rPr lang="en-IN" b="1" dirty="0"/>
              <a:t>elements </a:t>
            </a:r>
            <a:r>
              <a:rPr lang="en-IN" dirty="0" smtClean="0"/>
              <a:t>– They provide </a:t>
            </a:r>
            <a:r>
              <a:rPr lang="en-IN" dirty="0"/>
              <a:t>a title or heading before a </a:t>
            </a:r>
            <a:r>
              <a:rPr lang="en-IN" dirty="0" smtClean="0"/>
              <a:t>paragraph of </a:t>
            </a:r>
            <a:r>
              <a:rPr lang="en-IN" dirty="0"/>
              <a:t>text or section of a </a:t>
            </a:r>
            <a:r>
              <a:rPr lang="en-IN" dirty="0" smtClean="0"/>
              <a:t>page</a:t>
            </a:r>
            <a:endParaRPr lang="en-IN" dirty="0"/>
          </a:p>
          <a:p>
            <a:r>
              <a:rPr lang="en-IN" dirty="0"/>
              <a:t>Heading levels </a:t>
            </a:r>
            <a:r>
              <a:rPr lang="en-IN" dirty="0" smtClean="0"/>
              <a:t>– There are 6 levels of headings, with level 1 being the most important and level 6 the least</a:t>
            </a:r>
          </a:p>
          <a:p>
            <a:pPr lvl="1"/>
            <a:r>
              <a:rPr lang="en-IN" dirty="0" smtClean="0"/>
              <a:t>&lt;h1&gt;Top Level Heading&lt;/h1&gt;</a:t>
            </a:r>
          </a:p>
          <a:p>
            <a:pPr lvl="1"/>
            <a:r>
              <a:rPr lang="en-IN" dirty="0" smtClean="0"/>
              <a:t>&lt;h2&gt;Other Level Heading&lt;/h2&gt;</a:t>
            </a:r>
          </a:p>
          <a:p>
            <a:pPr lvl="1"/>
            <a:r>
              <a:rPr lang="en-IN" dirty="0" smtClean="0"/>
              <a:t>&lt;h3&gt;Other Level Heading&lt;/h3&gt;</a:t>
            </a:r>
          </a:p>
          <a:p>
            <a:pPr lvl="1"/>
            <a:r>
              <a:rPr lang="en-IN" dirty="0" smtClean="0"/>
              <a:t>...</a:t>
            </a:r>
          </a:p>
          <a:p>
            <a:pPr lvl="1"/>
            <a:r>
              <a:rPr lang="en-IN" dirty="0" smtClean="0"/>
              <a:t>&lt;h6&gt;Bottom Level Heading&lt;h6&gt;</a:t>
            </a:r>
            <a:endParaRPr lang="en-IN" dirty="0"/>
          </a:p>
        </p:txBody>
      </p:sp>
      <p:sp>
        <p:nvSpPr>
          <p:cNvPr id="5" name="Title 4"/>
          <p:cNvSpPr>
            <a:spLocks noGrp="1"/>
          </p:cNvSpPr>
          <p:nvPr>
            <p:ph type="title"/>
          </p:nvPr>
        </p:nvSpPr>
        <p:spPr/>
        <p:txBody>
          <a:bodyPr>
            <a:normAutofit/>
          </a:bodyPr>
          <a:lstStyle/>
          <a:p>
            <a:r>
              <a:rPr lang="en-US" sz="4400" dirty="0"/>
              <a:t>Adding Headings and Lists</a:t>
            </a:r>
            <a:endParaRPr lang="en-IN" sz="4400" dirty="0"/>
          </a:p>
        </p:txBody>
      </p:sp>
    </p:spTree>
    <p:extLst>
      <p:ext uri="{BB962C8B-B14F-4D97-AF65-F5344CB8AC3E}">
        <p14:creationId xmlns:p14="http://schemas.microsoft.com/office/powerpoint/2010/main" val="223634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338138" lvl="1" indent="-338138">
              <a:buFont typeface="Arial" pitchFamily="34" charset="0"/>
              <a:buChar char="•"/>
            </a:pPr>
            <a:r>
              <a:rPr lang="en-IN" sz="2400" dirty="0" smtClean="0"/>
              <a:t>It is a hyperlink that links </a:t>
            </a:r>
            <a:r>
              <a:rPr lang="en-IN" sz="2400" dirty="0"/>
              <a:t>to other webpages within the same </a:t>
            </a:r>
            <a:r>
              <a:rPr lang="en-IN" sz="2400" dirty="0" smtClean="0"/>
              <a:t>website</a:t>
            </a:r>
            <a:endParaRPr lang="en-US" sz="2400" dirty="0" smtClean="0"/>
          </a:p>
          <a:p>
            <a:pPr marL="338138" lvl="1" indent="-338138">
              <a:buFont typeface="Arial" pitchFamily="34" charset="0"/>
              <a:buChar char="•"/>
            </a:pPr>
            <a:r>
              <a:rPr lang="en-IN" sz="2400" dirty="0" smtClean="0"/>
              <a:t>It is created by using </a:t>
            </a:r>
            <a:r>
              <a:rPr lang="en-IN" sz="2400" dirty="0"/>
              <a:t>an anchor tag with an </a:t>
            </a:r>
            <a:r>
              <a:rPr lang="en-IN" sz="2000" dirty="0" err="1">
                <a:latin typeface="Courier New" pitchFamily="49" charset="0"/>
                <a:cs typeface="Courier New" pitchFamily="49" charset="0"/>
              </a:rPr>
              <a:t>href</a:t>
            </a:r>
            <a:r>
              <a:rPr lang="en-IN" sz="2400" b="1" dirty="0"/>
              <a:t> </a:t>
            </a:r>
            <a:r>
              <a:rPr lang="en-IN" sz="2400" dirty="0"/>
              <a:t>attribute </a:t>
            </a:r>
            <a:r>
              <a:rPr lang="en-IN" sz="2400" dirty="0" smtClean="0"/>
              <a:t>that designates </a:t>
            </a:r>
            <a:r>
              <a:rPr lang="en-IN" sz="2400" dirty="0"/>
              <a:t>the file name of the webpage or the path and the file name of the </a:t>
            </a:r>
            <a:r>
              <a:rPr lang="en-IN" sz="2400" dirty="0" smtClean="0"/>
              <a:t>webpage</a:t>
            </a:r>
          </a:p>
          <a:p>
            <a:pPr marL="338138" lvl="1" indent="-338138">
              <a:buFont typeface="Arial" pitchFamily="34" charset="0"/>
              <a:buChar char="•"/>
            </a:pPr>
            <a:r>
              <a:rPr lang="en-IN" sz="2400" dirty="0" smtClean="0"/>
              <a:t>To hyperlink a file from a different folder, specify the folder name in the </a:t>
            </a:r>
            <a:r>
              <a:rPr lang="en-IN" sz="2000" dirty="0" err="1" smtClean="0">
                <a:latin typeface="Courier New" pitchFamily="49" charset="0"/>
                <a:cs typeface="Courier New" pitchFamily="49" charset="0"/>
              </a:rPr>
              <a:t>href</a:t>
            </a:r>
            <a:r>
              <a:rPr lang="en-IN" sz="2400" b="1" dirty="0" smtClean="0"/>
              <a:t> </a:t>
            </a:r>
            <a:r>
              <a:rPr lang="en-IN" sz="2400" dirty="0" smtClean="0"/>
              <a:t>attribute value as follows: </a:t>
            </a:r>
          </a:p>
          <a:p>
            <a:pPr marL="338138" lvl="1" indent="-338138">
              <a:buNone/>
            </a:pPr>
            <a:r>
              <a:rPr lang="en-IN" sz="2000" dirty="0" smtClean="0">
                <a:latin typeface="Courier New" pitchFamily="49" charset="0"/>
                <a:cs typeface="Courier New" pitchFamily="49" charset="0"/>
              </a:rPr>
              <a:t>	&lt;a </a:t>
            </a:r>
            <a:r>
              <a:rPr lang="en-IN" sz="2000" dirty="0" err="1" smtClean="0">
                <a:latin typeface="Courier New" pitchFamily="49" charset="0"/>
                <a:cs typeface="Courier New" pitchFamily="49" charset="0"/>
              </a:rPr>
              <a:t>href</a:t>
            </a:r>
            <a:r>
              <a:rPr lang="en-IN" sz="2000" dirty="0" smtClean="0">
                <a:latin typeface="Courier New" pitchFamily="49" charset="0"/>
                <a:cs typeface="Courier New" pitchFamily="49" charset="0"/>
              </a:rPr>
              <a:t>=“pages/aboutus.html”&gt;About Us&lt;/a&gt;</a:t>
            </a:r>
          </a:p>
          <a:p>
            <a:pPr marL="338138" lvl="1" indent="-338138">
              <a:buFont typeface="Arial" pitchFamily="34" charset="0"/>
              <a:buChar char="•"/>
            </a:pPr>
            <a:r>
              <a:rPr lang="en-IN" sz="2400" dirty="0" smtClean="0"/>
              <a:t>To go up one folder, put two periods as follows:</a:t>
            </a:r>
          </a:p>
          <a:p>
            <a:pPr marL="338138" lvl="1" indent="-338138">
              <a:buNone/>
            </a:pPr>
            <a:r>
              <a:rPr lang="en-IN" sz="2000" dirty="0" smtClean="0">
                <a:latin typeface="Courier New" pitchFamily="49" charset="0"/>
                <a:cs typeface="Courier New" pitchFamily="49" charset="0"/>
              </a:rPr>
              <a:t>	&lt;a </a:t>
            </a:r>
            <a:r>
              <a:rPr lang="en-IN" sz="2000" dirty="0" err="1" smtClean="0">
                <a:latin typeface="Courier New" pitchFamily="49" charset="0"/>
                <a:cs typeface="Courier New" pitchFamily="49" charset="0"/>
              </a:rPr>
              <a:t>href</a:t>
            </a:r>
            <a:r>
              <a:rPr lang="en-IN" sz="2000" dirty="0" smtClean="0">
                <a:latin typeface="Courier New" pitchFamily="49" charset="0"/>
                <a:cs typeface="Courier New" pitchFamily="49" charset="0"/>
              </a:rPr>
              <a:t>=“../pages/aboutus.html”&gt;About Us&lt;/a&gt;</a:t>
            </a:r>
          </a:p>
          <a:p>
            <a:pPr marL="338138" lvl="1" indent="-338138">
              <a:buFont typeface="Arial" pitchFamily="34" charset="0"/>
              <a:buChar char="•"/>
            </a:pPr>
            <a:r>
              <a:rPr lang="en-IN" sz="2400" dirty="0" smtClean="0"/>
              <a:t>Same page links:</a:t>
            </a:r>
          </a:p>
          <a:p>
            <a:pPr marL="338138" lvl="1" indent="-338138">
              <a:buNone/>
            </a:pPr>
            <a:r>
              <a:rPr lang="en-IN" sz="1800" dirty="0" smtClean="0">
                <a:latin typeface="Courier New" pitchFamily="49" charset="0"/>
                <a:cs typeface="Courier New" pitchFamily="49" charset="0"/>
              </a:rPr>
              <a:t>	&lt;a </a:t>
            </a:r>
            <a:r>
              <a:rPr lang="en-IN" sz="1800" dirty="0" err="1" smtClean="0">
                <a:latin typeface="Courier New" pitchFamily="49" charset="0"/>
                <a:cs typeface="Courier New" pitchFamily="49" charset="0"/>
              </a:rPr>
              <a:t>href</a:t>
            </a:r>
            <a:r>
              <a:rPr lang="en-IN" sz="1800" dirty="0" smtClean="0">
                <a:latin typeface="Courier New" pitchFamily="49" charset="0"/>
                <a:cs typeface="Courier New" pitchFamily="49" charset="0"/>
              </a:rPr>
              <a:t>=“#bottom”&gt;Scroll down&lt;/a&gt;</a:t>
            </a:r>
          </a:p>
          <a:p>
            <a:pPr marL="338138" lvl="1" indent="-338138">
              <a:buNone/>
            </a:pPr>
            <a:r>
              <a:rPr lang="en-IN" sz="1800" dirty="0" smtClean="0">
                <a:latin typeface="Courier New" pitchFamily="49" charset="0"/>
                <a:cs typeface="Courier New" pitchFamily="49" charset="0"/>
              </a:rPr>
              <a:t>		...</a:t>
            </a:r>
          </a:p>
          <a:p>
            <a:pPr marL="338138" lvl="1" indent="-338138">
              <a:buNone/>
            </a:pPr>
            <a:r>
              <a:rPr lang="en-IN" sz="1800" dirty="0" smtClean="0">
                <a:latin typeface="Courier New" pitchFamily="49" charset="0"/>
                <a:cs typeface="Courier New" pitchFamily="49" charset="0"/>
              </a:rPr>
              <a:t>	&lt;p id=“bottom”&gt;Last paragraph...&lt;/p&gt;</a:t>
            </a:r>
          </a:p>
          <a:p>
            <a:pPr marL="338138" lvl="1" indent="-338138">
              <a:buNone/>
            </a:pPr>
            <a:endParaRPr lang="en-IN" sz="2000" dirty="0" smtClean="0">
              <a:latin typeface="Courier New" pitchFamily="49" charset="0"/>
              <a:cs typeface="Courier New" pitchFamily="49" charset="0"/>
            </a:endParaRPr>
          </a:p>
        </p:txBody>
      </p:sp>
      <p:sp>
        <p:nvSpPr>
          <p:cNvPr id="5" name="Title 4"/>
          <p:cNvSpPr>
            <a:spLocks noGrp="1"/>
          </p:cNvSpPr>
          <p:nvPr>
            <p:ph type="title"/>
          </p:nvPr>
        </p:nvSpPr>
        <p:spPr/>
        <p:txBody>
          <a:bodyPr>
            <a:normAutofit/>
          </a:bodyPr>
          <a:lstStyle/>
          <a:p>
            <a:r>
              <a:rPr lang="en-IN" sz="4400" dirty="0" smtClean="0"/>
              <a:t>Relative link</a:t>
            </a:r>
            <a:endParaRPr lang="en-IN" sz="4400" dirty="0"/>
          </a:p>
        </p:txBody>
      </p:sp>
    </p:spTree>
    <p:extLst>
      <p:ext uri="{BB962C8B-B14F-4D97-AF65-F5344CB8AC3E}">
        <p14:creationId xmlns:p14="http://schemas.microsoft.com/office/powerpoint/2010/main" val="26259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4038600" cy="4525963"/>
          </a:xfrm>
        </p:spPr>
        <p:txBody>
          <a:bodyPr>
            <a:normAutofit/>
          </a:bodyPr>
          <a:lstStyle/>
          <a:p>
            <a:r>
              <a:rPr lang="en-IN" sz="2000" b="1" dirty="0" smtClean="0"/>
              <a:t>List </a:t>
            </a:r>
            <a:r>
              <a:rPr lang="en-IN" sz="2000" dirty="0" smtClean="0"/>
              <a:t>– It structures </a:t>
            </a:r>
            <a:r>
              <a:rPr lang="en-IN" sz="2000" dirty="0"/>
              <a:t>text into an itemized </a:t>
            </a:r>
            <a:r>
              <a:rPr lang="en-IN" sz="2000" dirty="0" smtClean="0"/>
              <a:t>format</a:t>
            </a:r>
          </a:p>
          <a:p>
            <a:r>
              <a:rPr lang="en-IN" sz="2000" dirty="0" smtClean="0"/>
              <a:t>The different types of lists are:</a:t>
            </a:r>
          </a:p>
          <a:p>
            <a:pPr lvl="1"/>
            <a:r>
              <a:rPr lang="en-IN" sz="2000" b="1" dirty="0" smtClean="0"/>
              <a:t>Unordered list </a:t>
            </a:r>
            <a:endParaRPr lang="en-IN" sz="2000" dirty="0"/>
          </a:p>
          <a:p>
            <a:pPr lvl="2"/>
            <a:r>
              <a:rPr lang="en-IN" sz="2000" dirty="0" smtClean="0"/>
              <a:t>It displays each item of information in no specific sequence</a:t>
            </a:r>
          </a:p>
          <a:p>
            <a:pPr lvl="2"/>
            <a:r>
              <a:rPr lang="en-IN" sz="2000" dirty="0" smtClean="0"/>
              <a:t>The &lt;</a:t>
            </a:r>
            <a:r>
              <a:rPr lang="en-IN" sz="2000" dirty="0" err="1" smtClean="0"/>
              <a:t>ul</a:t>
            </a:r>
            <a:r>
              <a:rPr lang="en-IN" sz="2000" dirty="0" smtClean="0"/>
              <a:t>&gt; and &lt;/</a:t>
            </a:r>
            <a:r>
              <a:rPr lang="en-IN" sz="2000" dirty="0" err="1" smtClean="0"/>
              <a:t>ul</a:t>
            </a:r>
            <a:r>
              <a:rPr lang="en-IN" sz="2000" dirty="0" smtClean="0"/>
              <a:t>&gt; are the start and end tags for an unordered list</a:t>
            </a:r>
          </a:p>
          <a:p>
            <a:pPr lvl="2"/>
            <a:r>
              <a:rPr lang="en-US" sz="2000" dirty="0" smtClean="0"/>
              <a:t>&lt;</a:t>
            </a:r>
            <a:r>
              <a:rPr lang="en-US" sz="2000" dirty="0"/>
              <a:t>li&gt; and &lt;/li</a:t>
            </a:r>
            <a:r>
              <a:rPr lang="en-US" sz="2000" dirty="0" smtClean="0"/>
              <a:t>&gt; are the start and end list item tags </a:t>
            </a:r>
            <a:endParaRPr lang="en-IN" sz="2000" dirty="0" smtClean="0"/>
          </a:p>
        </p:txBody>
      </p:sp>
      <p:sp>
        <p:nvSpPr>
          <p:cNvPr id="5" name="Title 4"/>
          <p:cNvSpPr>
            <a:spLocks noGrp="1"/>
          </p:cNvSpPr>
          <p:nvPr>
            <p:ph type="title"/>
          </p:nvPr>
        </p:nvSpPr>
        <p:spPr/>
        <p:txBody>
          <a:bodyPr>
            <a:noAutofit/>
          </a:bodyPr>
          <a:lstStyle/>
          <a:p>
            <a:r>
              <a:rPr lang="en-US" sz="4400" dirty="0"/>
              <a:t>Adding Headings and </a:t>
            </a:r>
            <a:r>
              <a:rPr lang="en-US" sz="4400" dirty="0" smtClean="0"/>
              <a:t>Lists</a:t>
            </a:r>
            <a:endParaRPr lang="en-US" sz="4400" dirty="0"/>
          </a:p>
        </p:txBody>
      </p:sp>
      <p:sp>
        <p:nvSpPr>
          <p:cNvPr id="4" name="Content Placeholder 1"/>
          <p:cNvSpPr txBox="1">
            <a:spLocks/>
          </p:cNvSpPr>
          <p:nvPr/>
        </p:nvSpPr>
        <p:spPr>
          <a:xfrm>
            <a:off x="4648200" y="1481328"/>
            <a:ext cx="4038600" cy="4525963"/>
          </a:xfrm>
          <a:prstGeom prst="rect">
            <a:avLst/>
          </a:prstGeom>
        </p:spPr>
        <p:txBody>
          <a:bodyPr vert="horz">
            <a:normAutofit/>
          </a:bodyPr>
          <a:lstStyle/>
          <a:p>
            <a:pPr marL="338138" marR="0" lvl="2" indent="-338138" algn="l" defTabSz="914400" rtl="0" eaLnBrk="1" fontAlgn="auto" latinLnBrk="0" hangingPunct="1">
              <a:lnSpc>
                <a:spcPct val="100000"/>
              </a:lnSpc>
              <a:spcBef>
                <a:spcPts val="350"/>
              </a:spcBef>
              <a:spcAft>
                <a:spcPts val="0"/>
              </a:spcAft>
              <a:buClr>
                <a:schemeClr val="accent2"/>
              </a:buClr>
              <a:buSzPct val="100000"/>
              <a:buFont typeface="Wingdings 2"/>
              <a:buChar char=""/>
              <a:tabLst/>
              <a:defRPr/>
            </a:pPr>
            <a:r>
              <a:rPr kumimoji="0" lang="en-IN" sz="2000" b="0" i="0" u="none" strike="noStrike" kern="1200" cap="none" spc="0" normalizeH="0" baseline="0" noProof="0" dirty="0" smtClean="0">
                <a:ln>
                  <a:noFill/>
                </a:ln>
                <a:solidFill>
                  <a:schemeClr val="tx1"/>
                </a:solidFill>
                <a:effectLst/>
                <a:uLnTx/>
                <a:uFillTx/>
                <a:latin typeface="+mn-lt"/>
                <a:ea typeface="+mn-ea"/>
                <a:cs typeface="+mn-cs"/>
              </a:rPr>
              <a:t>The following code creates a bulleted list of two items:</a:t>
            </a:r>
          </a:p>
          <a:p>
            <a:pPr marL="914400" marR="0" lvl="2" indent="0" algn="l" defTabSz="914400" rtl="0" eaLnBrk="1" fontAlgn="auto" latinLnBrk="0" hangingPunct="1">
              <a:lnSpc>
                <a:spcPct val="100000"/>
              </a:lnSpc>
              <a:spcBef>
                <a:spcPts val="350"/>
              </a:spcBef>
              <a:spcAft>
                <a:spcPts val="0"/>
              </a:spcAft>
              <a:buClr>
                <a:schemeClr val="accent2"/>
              </a:buClr>
              <a:buSzPct val="100000"/>
              <a:buFont typeface="Wingdings 2"/>
              <a:buNone/>
              <a:tabLst/>
              <a:defRPr/>
            </a:pP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ul</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a:t>
            </a:r>
          </a:p>
          <a:p>
            <a:pPr marL="914400" marR="0" lvl="2" indent="0" algn="l" defTabSz="914400" rtl="0" eaLnBrk="1" fontAlgn="auto" latinLnBrk="0" hangingPunct="1">
              <a:lnSpc>
                <a:spcPct val="100000"/>
              </a:lnSpc>
              <a:spcBef>
                <a:spcPts val="350"/>
              </a:spcBef>
              <a:spcAft>
                <a:spcPts val="0"/>
              </a:spcAft>
              <a:buClr>
                <a:schemeClr val="accent2"/>
              </a:buClr>
              <a:buSzPct val="100000"/>
              <a:buFont typeface="Wingdings 2"/>
              <a:buNone/>
              <a:tabLst/>
              <a:defRPr/>
            </a:pP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 &lt;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li</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&gt;First item&lt;/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li</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a:t>
            </a:r>
          </a:p>
          <a:p>
            <a:pPr marL="914400" marR="0" lvl="2" indent="0" algn="l" defTabSz="914400" rtl="0" eaLnBrk="1" fontAlgn="auto" latinLnBrk="0" hangingPunct="1">
              <a:lnSpc>
                <a:spcPct val="100000"/>
              </a:lnSpc>
              <a:spcBef>
                <a:spcPts val="350"/>
              </a:spcBef>
              <a:spcAft>
                <a:spcPts val="0"/>
              </a:spcAft>
              <a:buClr>
                <a:schemeClr val="accent2"/>
              </a:buClr>
              <a:buSzPct val="100000"/>
              <a:buFont typeface="Wingdings 2"/>
              <a:buNone/>
              <a:tabLst/>
              <a:defRPr/>
            </a:pP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 &lt;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li</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&gt;Second item&lt;/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li</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a:t>
            </a:r>
          </a:p>
          <a:p>
            <a:pPr marL="914400" marR="0" lvl="2" indent="0" algn="l" defTabSz="914400" rtl="0" eaLnBrk="1" fontAlgn="auto" latinLnBrk="0" hangingPunct="1">
              <a:lnSpc>
                <a:spcPct val="100000"/>
              </a:lnSpc>
              <a:spcBef>
                <a:spcPts val="350"/>
              </a:spcBef>
              <a:spcAft>
                <a:spcPts val="0"/>
              </a:spcAft>
              <a:buClr>
                <a:schemeClr val="accent2"/>
              </a:buClr>
              <a:buSzPct val="100000"/>
              <a:buFont typeface="Wingdings 2"/>
              <a:buNone/>
              <a:tabLst/>
              <a:defRPr/>
            </a:pP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&lt;/</a:t>
            </a:r>
            <a:r>
              <a:rPr kumimoji="0" lang="en-US" b="0" i="0" u="none" strike="noStrike" kern="1200" cap="none" spc="0" normalizeH="0" baseline="0" noProof="0" dirty="0" err="1" smtClean="0">
                <a:ln>
                  <a:noFill/>
                </a:ln>
                <a:solidFill>
                  <a:schemeClr val="tx1"/>
                </a:solidFill>
                <a:effectLst/>
                <a:uLnTx/>
                <a:uFillTx/>
                <a:latin typeface="Courier New" pitchFamily="49" charset="0"/>
                <a:ea typeface="+mn-ea"/>
                <a:cs typeface="Courier New" pitchFamily="49" charset="0"/>
              </a:rPr>
              <a:t>ul</a:t>
            </a:r>
            <a:r>
              <a:rPr kumimoji="0" lang="en-US"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&gt;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826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lvl="1"/>
            <a:r>
              <a:rPr lang="en-IN" sz="3000" b="1" dirty="0" smtClean="0"/>
              <a:t>Ordered </a:t>
            </a:r>
            <a:r>
              <a:rPr lang="en-IN" sz="3000" b="1" dirty="0"/>
              <a:t>list </a:t>
            </a:r>
            <a:endParaRPr lang="en-IN" sz="3000" b="1" dirty="0" smtClean="0"/>
          </a:p>
          <a:p>
            <a:pPr lvl="2"/>
            <a:r>
              <a:rPr lang="en-IN" sz="3000" dirty="0" smtClean="0"/>
              <a:t>It </a:t>
            </a:r>
            <a:r>
              <a:rPr lang="en-IN" sz="3000" dirty="0"/>
              <a:t>displays information in a series using numbers or letters</a:t>
            </a:r>
          </a:p>
          <a:p>
            <a:pPr lvl="2"/>
            <a:r>
              <a:rPr lang="en-IN" sz="3000" dirty="0"/>
              <a:t>The &lt;</a:t>
            </a:r>
            <a:r>
              <a:rPr lang="en-IN" sz="3000" dirty="0" err="1"/>
              <a:t>ol</a:t>
            </a:r>
            <a:r>
              <a:rPr lang="en-IN" sz="3000" dirty="0"/>
              <a:t>&gt; and &lt;/</a:t>
            </a:r>
            <a:r>
              <a:rPr lang="en-IN" sz="3000" dirty="0" err="1"/>
              <a:t>ol</a:t>
            </a:r>
            <a:r>
              <a:rPr lang="en-IN" sz="3000" dirty="0"/>
              <a:t>&gt; are the start and end tags for an ordered </a:t>
            </a:r>
            <a:r>
              <a:rPr lang="en-IN" sz="3000" dirty="0" smtClean="0"/>
              <a:t>list</a:t>
            </a:r>
          </a:p>
          <a:p>
            <a:pPr lvl="2"/>
            <a:r>
              <a:rPr lang="en-US" sz="3000" dirty="0"/>
              <a:t>&lt;li&gt; and &lt;/li&gt; are the start and end list item tags </a:t>
            </a:r>
            <a:endParaRPr lang="en-IN" sz="3000" dirty="0"/>
          </a:p>
          <a:p>
            <a:pPr lvl="2"/>
            <a:r>
              <a:rPr lang="en-IN" sz="3000" dirty="0"/>
              <a:t>The following code creates a numbered </a:t>
            </a:r>
            <a:r>
              <a:rPr lang="en-IN" sz="3000" dirty="0" smtClean="0"/>
              <a:t>list </a:t>
            </a:r>
            <a:r>
              <a:rPr lang="en-US" sz="3000" dirty="0" smtClean="0"/>
              <a:t>of </a:t>
            </a:r>
            <a:r>
              <a:rPr lang="en-US" sz="3000" dirty="0"/>
              <a:t>two items</a:t>
            </a:r>
            <a:r>
              <a:rPr lang="en-US" sz="3000" dirty="0" smtClean="0"/>
              <a:t>:</a:t>
            </a:r>
          </a:p>
          <a:p>
            <a:pPr marL="1371600" lvl="3" indent="0">
              <a:buNone/>
            </a:pPr>
            <a:r>
              <a:rPr lang="en-US" dirty="0" smtClean="0"/>
              <a:t>	</a:t>
            </a:r>
            <a:r>
              <a:rPr lang="en-US" sz="2600" dirty="0" smtClean="0">
                <a:latin typeface="Courier New" pitchFamily="49" charset="0"/>
                <a:cs typeface="Courier New" pitchFamily="49" charset="0"/>
              </a:rPr>
              <a:t>  </a:t>
            </a:r>
            <a:r>
              <a:rPr lang="en-US" sz="2800" dirty="0" smtClean="0">
                <a:latin typeface="Courier New" pitchFamily="49" charset="0"/>
                <a:cs typeface="Courier New" pitchFamily="49" charset="0"/>
              </a:rPr>
              <a:t>&lt;</a:t>
            </a:r>
            <a:r>
              <a:rPr lang="en-US" sz="2800" dirty="0" err="1">
                <a:latin typeface="Courier New" pitchFamily="49" charset="0"/>
                <a:cs typeface="Courier New" pitchFamily="49" charset="0"/>
              </a:rPr>
              <a:t>ol</a:t>
            </a:r>
            <a:r>
              <a:rPr lang="en-US" sz="2800" dirty="0" smtClean="0">
                <a:latin typeface="Courier New" pitchFamily="49" charset="0"/>
                <a:cs typeface="Courier New" pitchFamily="49" charset="0"/>
              </a:rPr>
              <a:t>&gt;</a:t>
            </a:r>
          </a:p>
          <a:p>
            <a:pPr marL="1371600" lvl="3" indent="0">
              <a:buNone/>
            </a:pPr>
            <a:r>
              <a:rPr lang="en-US" sz="2800" dirty="0" smtClean="0">
                <a:latin typeface="Courier New" pitchFamily="49" charset="0"/>
                <a:cs typeface="Courier New" pitchFamily="49" charset="0"/>
              </a:rPr>
              <a:t>	  &lt;</a:t>
            </a:r>
            <a:r>
              <a:rPr lang="en-US" sz="2800" dirty="0">
                <a:latin typeface="Courier New" pitchFamily="49" charset="0"/>
                <a:cs typeface="Courier New" pitchFamily="49" charset="0"/>
              </a:rPr>
              <a:t>li&gt;First item&lt;/li</a:t>
            </a:r>
            <a:r>
              <a:rPr lang="en-US" sz="2800" dirty="0" smtClean="0">
                <a:latin typeface="Courier New" pitchFamily="49" charset="0"/>
                <a:cs typeface="Courier New" pitchFamily="49" charset="0"/>
              </a:rPr>
              <a:t>&gt;</a:t>
            </a:r>
          </a:p>
          <a:p>
            <a:pPr marL="1371600" lvl="3" indent="0">
              <a:buNone/>
            </a:pPr>
            <a:r>
              <a:rPr lang="en-US" sz="2800" dirty="0" smtClean="0">
                <a:latin typeface="Courier New" pitchFamily="49" charset="0"/>
                <a:cs typeface="Courier New" pitchFamily="49" charset="0"/>
              </a:rPr>
              <a:t>	  &lt;</a:t>
            </a:r>
            <a:r>
              <a:rPr lang="en-US" sz="2800" dirty="0">
                <a:latin typeface="Courier New" pitchFamily="49" charset="0"/>
                <a:cs typeface="Courier New" pitchFamily="49" charset="0"/>
              </a:rPr>
              <a:t>li&gt;Second item&lt;/li</a:t>
            </a:r>
            <a:r>
              <a:rPr lang="en-US" sz="2800" dirty="0" smtClean="0">
                <a:latin typeface="Courier New" pitchFamily="49" charset="0"/>
                <a:cs typeface="Courier New" pitchFamily="49" charset="0"/>
              </a:rPr>
              <a:t>&gt;</a:t>
            </a:r>
          </a:p>
          <a:p>
            <a:pPr marL="1371600" lvl="3" indent="0">
              <a:buNone/>
            </a:pPr>
            <a:r>
              <a:rPr lang="en-US" sz="2800" dirty="0" smtClean="0">
                <a:latin typeface="Courier New" pitchFamily="49" charset="0"/>
                <a:cs typeface="Courier New" pitchFamily="49" charset="0"/>
              </a:rPr>
              <a:t>	  &lt;/</a:t>
            </a:r>
            <a:r>
              <a:rPr lang="en-US" sz="2800" dirty="0" err="1">
                <a:latin typeface="Courier New" pitchFamily="49" charset="0"/>
                <a:cs typeface="Courier New" pitchFamily="49" charset="0"/>
              </a:rPr>
              <a:t>ol</a:t>
            </a:r>
            <a:r>
              <a:rPr lang="en-US" sz="2800" dirty="0">
                <a:latin typeface="Courier New" pitchFamily="49" charset="0"/>
                <a:cs typeface="Courier New" pitchFamily="49" charset="0"/>
              </a:rPr>
              <a:t>&gt;</a:t>
            </a:r>
            <a:endParaRPr lang="en-IN" sz="2800" dirty="0" smtClean="0">
              <a:latin typeface="Courier New" pitchFamily="49" charset="0"/>
              <a:cs typeface="Courier New" pitchFamily="49" charset="0"/>
            </a:endParaRPr>
          </a:p>
          <a:p>
            <a:pPr lvl="2"/>
            <a:endParaRPr lang="en-IN" dirty="0"/>
          </a:p>
          <a:p>
            <a:pPr marL="685800" lvl="2" indent="-403225">
              <a:buNone/>
            </a:pPr>
            <a:endParaRPr lang="en-US" dirty="0"/>
          </a:p>
        </p:txBody>
      </p:sp>
      <p:sp>
        <p:nvSpPr>
          <p:cNvPr id="5" name="Title 4"/>
          <p:cNvSpPr>
            <a:spLocks noGrp="1"/>
          </p:cNvSpPr>
          <p:nvPr>
            <p:ph type="title"/>
          </p:nvPr>
        </p:nvSpPr>
        <p:spPr/>
        <p:txBody>
          <a:bodyPr>
            <a:noAutofit/>
          </a:bodyPr>
          <a:lstStyle/>
          <a:p>
            <a:r>
              <a:rPr lang="en-US" sz="4400" dirty="0"/>
              <a:t>Adding Headings and </a:t>
            </a:r>
            <a:r>
              <a:rPr lang="en-US" sz="4400" dirty="0" smtClean="0"/>
              <a:t>Lists</a:t>
            </a:r>
            <a:endParaRPr lang="en-US" sz="4400" dirty="0"/>
          </a:p>
        </p:txBody>
      </p:sp>
    </p:spTree>
    <p:extLst>
      <p:ext uri="{BB962C8B-B14F-4D97-AF65-F5344CB8AC3E}">
        <p14:creationId xmlns:p14="http://schemas.microsoft.com/office/powerpoint/2010/main" val="344952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IN" dirty="0" smtClean="0"/>
              <a:t>The Figure 3-50 </a:t>
            </a:r>
            <a:r>
              <a:rPr lang="en-IN" dirty="0"/>
              <a:t>shows a webpage with an unordered and an ordered </a:t>
            </a:r>
            <a:r>
              <a:rPr lang="en-IN" dirty="0" smtClean="0"/>
              <a:t>list</a:t>
            </a:r>
          </a:p>
          <a:p>
            <a:endParaRPr lang="en-IN" dirty="0" smtClean="0"/>
          </a:p>
          <a:p>
            <a:pPr marL="0" indent="0">
              <a:buNone/>
            </a:pPr>
            <a:endParaRPr lang="en-US" dirty="0"/>
          </a:p>
        </p:txBody>
      </p:sp>
      <p:sp>
        <p:nvSpPr>
          <p:cNvPr id="5" name="Title 4"/>
          <p:cNvSpPr>
            <a:spLocks noGrp="1"/>
          </p:cNvSpPr>
          <p:nvPr>
            <p:ph type="title"/>
          </p:nvPr>
        </p:nvSpPr>
        <p:spPr/>
        <p:txBody>
          <a:bodyPr>
            <a:noAutofit/>
          </a:bodyPr>
          <a:lstStyle/>
          <a:p>
            <a:r>
              <a:rPr lang="en-US" sz="4400" dirty="0"/>
              <a:t>Adding Headings and </a:t>
            </a:r>
            <a:r>
              <a:rPr lang="en-US" sz="4400" dirty="0" smtClean="0"/>
              <a:t>Lists</a:t>
            </a:r>
            <a:endParaRPr lang="en-US" sz="4400" dirty="0"/>
          </a:p>
        </p:txBody>
      </p:sp>
      <p:pic>
        <p:nvPicPr>
          <p:cNvPr id="13" name="Content Placeholder 8" descr="This figure explains the view of a webpage with an unordered and an ordered list.&#10;The figure shows a rectangular box divided into two sections. The first section consists of 2 rectangular boxes placed side-by-side. The first rectangular box of the first section reads “D:lists.html”. The second rectangular box of the first section reads “Lists”. The first line within the second section reads “Example of an Unordered List”. The second line reads “How to Plan a Website”. The third line reads a bullet marker followed by “Define your target audience “. The fourth line reads a bullet marker followed by “Understand the goal of the website”. A rectangular box labeled “unordered list” is positioned on the right side of the fourth line. An arrow originating from this rectangular box points to “Understand the goal of the website”. The fifth line reads a bullet marker followed by “Draft a wireframe and sitemap”.&#10;The sixth line reads “Example of an Ordered List”.&#10;The seventh line reads “Basic Steps to Create a Webpage”.&#10;The eighth line reads “1. Add essential HTML tags to a webpage“. The ninth line reads “2. Add additional HTML5 tags to define the site structure”. A rectangular box labeled “ordered list” is positioned to the right of the ninth line. An arrow originating from this rectangular box points to the ninth line. The tenth line reads “3. Add content to a webpage”.&#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868" y="2349107"/>
            <a:ext cx="7733983" cy="3888404"/>
          </a:xfrm>
          <a:prstGeom prst="rect">
            <a:avLst/>
          </a:prstGeom>
          <a:solidFill>
            <a:schemeClr val="bg1"/>
          </a:solidFill>
        </p:spPr>
      </p:pic>
    </p:spTree>
    <p:extLst>
      <p:ext uri="{BB962C8B-B14F-4D97-AF65-F5344CB8AC3E}">
        <p14:creationId xmlns:p14="http://schemas.microsoft.com/office/powerpoint/2010/main" val="12955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38138" lvl="1" indent="-338138">
              <a:buFont typeface="Arial" pitchFamily="34" charset="0"/>
              <a:buChar char="•"/>
              <a:tabLst>
                <a:tab pos="280988" algn="l"/>
              </a:tabLst>
            </a:pPr>
            <a:r>
              <a:rPr lang="en-IN" sz="3200" dirty="0" smtClean="0"/>
              <a:t>A</a:t>
            </a:r>
            <a:r>
              <a:rPr lang="en-IN" sz="3200" b="1" dirty="0" smtClean="0"/>
              <a:t> description </a:t>
            </a:r>
            <a:r>
              <a:rPr lang="en-IN" sz="3200" b="1" dirty="0"/>
              <a:t>list </a:t>
            </a:r>
            <a:r>
              <a:rPr lang="en-IN" sz="3200" dirty="0" smtClean="0"/>
              <a:t>contains </a:t>
            </a:r>
            <a:r>
              <a:rPr lang="en-IN" sz="3200" dirty="0"/>
              <a:t>terms and </a:t>
            </a:r>
            <a:r>
              <a:rPr lang="en-IN" sz="3200" dirty="0" smtClean="0"/>
              <a:t>descriptions</a:t>
            </a:r>
          </a:p>
          <a:p>
            <a:pPr marL="338138" lvl="1" indent="-338138">
              <a:buFont typeface="Arial" pitchFamily="34" charset="0"/>
              <a:buChar char="•"/>
              <a:tabLst>
                <a:tab pos="280988" algn="l"/>
              </a:tabLst>
            </a:pPr>
            <a:r>
              <a:rPr lang="en-IN" sz="3200" dirty="0" smtClean="0"/>
              <a:t>The </a:t>
            </a:r>
            <a:r>
              <a:rPr lang="en-IN" sz="3200" dirty="0"/>
              <a:t>&lt;dl&gt; and &lt;/dl&gt; are the start and end tags for a description </a:t>
            </a:r>
            <a:r>
              <a:rPr lang="en-IN" sz="3200" dirty="0" smtClean="0"/>
              <a:t>list</a:t>
            </a:r>
          </a:p>
          <a:p>
            <a:pPr marL="338138" lvl="1" indent="-338138">
              <a:buFont typeface="Arial" pitchFamily="34" charset="0"/>
              <a:buChar char="•"/>
              <a:tabLst>
                <a:tab pos="280988" algn="l"/>
              </a:tabLst>
            </a:pPr>
            <a:r>
              <a:rPr lang="en-IN" sz="3200" dirty="0" smtClean="0"/>
              <a:t>Each </a:t>
            </a:r>
            <a:r>
              <a:rPr lang="en-IN" sz="3200" dirty="0"/>
              <a:t>term </a:t>
            </a:r>
            <a:r>
              <a:rPr lang="en-IN" sz="3200" dirty="0" smtClean="0"/>
              <a:t>is marked within </a:t>
            </a:r>
            <a:r>
              <a:rPr lang="en-IN" sz="3200" dirty="0"/>
              <a:t>a pair of &lt;</a:t>
            </a:r>
            <a:r>
              <a:rPr lang="en-IN" sz="3200" dirty="0" err="1"/>
              <a:t>dt</a:t>
            </a:r>
            <a:r>
              <a:rPr lang="en-IN" sz="3200" dirty="0"/>
              <a:t>&gt; and &lt;/</a:t>
            </a:r>
            <a:r>
              <a:rPr lang="en-IN" sz="3200" dirty="0" err="1"/>
              <a:t>dt</a:t>
            </a:r>
            <a:r>
              <a:rPr lang="en-IN" sz="3200" dirty="0"/>
              <a:t>&gt; </a:t>
            </a:r>
            <a:r>
              <a:rPr lang="en-IN" sz="3200" dirty="0" smtClean="0"/>
              <a:t>tags</a:t>
            </a:r>
          </a:p>
          <a:p>
            <a:pPr marL="338138" lvl="1" indent="-338138">
              <a:buFont typeface="Arial" pitchFamily="34" charset="0"/>
              <a:buChar char="•"/>
              <a:tabLst>
                <a:tab pos="280988" algn="l"/>
              </a:tabLst>
            </a:pPr>
            <a:r>
              <a:rPr lang="en-IN" sz="3200" dirty="0" smtClean="0"/>
              <a:t>Each description </a:t>
            </a:r>
            <a:r>
              <a:rPr lang="en-IN" sz="3200" dirty="0"/>
              <a:t>or </a:t>
            </a:r>
            <a:r>
              <a:rPr lang="en-IN" sz="3200" dirty="0" smtClean="0"/>
              <a:t>definition is marked </a:t>
            </a:r>
            <a:r>
              <a:rPr lang="en-IN" sz="3200" dirty="0"/>
              <a:t>between a pair of &lt;</a:t>
            </a:r>
            <a:r>
              <a:rPr lang="en-IN" sz="3200" dirty="0" err="1"/>
              <a:t>dd</a:t>
            </a:r>
            <a:r>
              <a:rPr lang="en-IN" sz="3200" dirty="0"/>
              <a:t>&gt; and &lt;/</a:t>
            </a:r>
            <a:r>
              <a:rPr lang="en-IN" sz="3200" dirty="0" err="1"/>
              <a:t>dd</a:t>
            </a:r>
            <a:r>
              <a:rPr lang="en-IN" sz="3200" dirty="0"/>
              <a:t>&gt; </a:t>
            </a:r>
            <a:r>
              <a:rPr lang="en-IN" sz="3200" dirty="0" smtClean="0"/>
              <a:t>tags</a:t>
            </a:r>
          </a:p>
          <a:p>
            <a:endParaRPr lang="en-US" dirty="0"/>
          </a:p>
        </p:txBody>
      </p:sp>
      <p:sp>
        <p:nvSpPr>
          <p:cNvPr id="5" name="Title 4"/>
          <p:cNvSpPr>
            <a:spLocks noGrp="1"/>
          </p:cNvSpPr>
          <p:nvPr>
            <p:ph type="title"/>
          </p:nvPr>
        </p:nvSpPr>
        <p:spPr/>
        <p:txBody>
          <a:bodyPr>
            <a:noAutofit/>
          </a:bodyPr>
          <a:lstStyle/>
          <a:p>
            <a:r>
              <a:rPr lang="en-US" sz="4400" dirty="0"/>
              <a:t>Adding Headings and </a:t>
            </a:r>
            <a:r>
              <a:rPr lang="en-US" sz="4400" dirty="0" smtClean="0"/>
              <a:t>Lists</a:t>
            </a:r>
            <a:endParaRPr lang="en-US" sz="4400" dirty="0"/>
          </a:p>
        </p:txBody>
      </p:sp>
    </p:spTree>
    <p:extLst>
      <p:ext uri="{BB962C8B-B14F-4D97-AF65-F5344CB8AC3E}">
        <p14:creationId xmlns:p14="http://schemas.microsoft.com/office/powerpoint/2010/main" val="251259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225425" lvl="2" indent="-225425"/>
            <a:r>
              <a:rPr lang="en-IN" sz="3200" dirty="0" smtClean="0"/>
              <a:t>The following code creates a description list of two terms and </a:t>
            </a:r>
            <a:r>
              <a:rPr lang="en-US" sz="3200" dirty="0" smtClean="0"/>
              <a:t>definitions:</a:t>
            </a:r>
            <a:endParaRPr lang="en-IN" sz="3200" dirty="0" smtClean="0"/>
          </a:p>
          <a:p>
            <a:pPr marL="1371600" lvl="3" indent="0">
              <a:buNone/>
            </a:pPr>
            <a:r>
              <a:rPr lang="en-US" sz="2600" dirty="0" smtClean="0">
                <a:latin typeface="Courier New" pitchFamily="49" charset="0"/>
                <a:cs typeface="Courier New" pitchFamily="49" charset="0"/>
              </a:rPr>
              <a:t>	&lt;dl&gt;</a:t>
            </a:r>
          </a:p>
          <a:p>
            <a:pPr marL="1828800" lvl="4" indent="0">
              <a:buNone/>
            </a:pPr>
            <a:r>
              <a:rPr lang="en-US" sz="2600" dirty="0" smtClean="0">
                <a:latin typeface="Courier New" pitchFamily="49" charset="0"/>
                <a:cs typeface="Courier New" pitchFamily="49" charset="0"/>
              </a:rPr>
              <a:t>&lt;</a:t>
            </a:r>
            <a:r>
              <a:rPr lang="en-US" sz="2600" dirty="0" err="1" smtClean="0">
                <a:latin typeface="Courier New" pitchFamily="49" charset="0"/>
                <a:cs typeface="Courier New" pitchFamily="49" charset="0"/>
              </a:rPr>
              <a:t>dt</a:t>
            </a:r>
            <a:r>
              <a:rPr lang="en-US" sz="2600" dirty="0" smtClean="0">
                <a:latin typeface="Courier New" pitchFamily="49" charset="0"/>
                <a:cs typeface="Courier New" pitchFamily="49" charset="0"/>
              </a:rPr>
              <a:t>&gt;First term&lt;/</a:t>
            </a:r>
            <a:r>
              <a:rPr lang="en-US" sz="2600" dirty="0" err="1" smtClean="0">
                <a:latin typeface="Courier New" pitchFamily="49" charset="0"/>
                <a:cs typeface="Courier New" pitchFamily="49" charset="0"/>
              </a:rPr>
              <a:t>dt</a:t>
            </a:r>
            <a:r>
              <a:rPr lang="en-US" sz="2600" dirty="0" smtClean="0">
                <a:latin typeface="Courier New" pitchFamily="49" charset="0"/>
                <a:cs typeface="Courier New" pitchFamily="49" charset="0"/>
              </a:rPr>
              <a:t>&gt;</a:t>
            </a:r>
          </a:p>
          <a:p>
            <a:pPr marL="1828800" lvl="4" indent="0">
              <a:buNone/>
            </a:pPr>
            <a:r>
              <a:rPr lang="en-US" sz="2600" dirty="0" smtClean="0">
                <a:latin typeface="Courier New" pitchFamily="49" charset="0"/>
                <a:cs typeface="Courier New" pitchFamily="49" charset="0"/>
              </a:rPr>
              <a:t>&lt;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&gt;First definition&lt;/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a:t>
            </a:r>
          </a:p>
          <a:p>
            <a:pPr marL="1828800" lvl="4" indent="0">
              <a:buNone/>
            </a:pPr>
            <a:r>
              <a:rPr lang="en-US" sz="2600" dirty="0" smtClean="0">
                <a:latin typeface="Courier New" pitchFamily="49" charset="0"/>
                <a:cs typeface="Courier New" pitchFamily="49" charset="0"/>
              </a:rPr>
              <a:t>&lt;</a:t>
            </a:r>
            <a:r>
              <a:rPr lang="en-US" sz="2600" dirty="0" err="1" smtClean="0">
                <a:latin typeface="Courier New" pitchFamily="49" charset="0"/>
                <a:cs typeface="Courier New" pitchFamily="49" charset="0"/>
              </a:rPr>
              <a:t>dt</a:t>
            </a:r>
            <a:r>
              <a:rPr lang="en-US" sz="2600" dirty="0" smtClean="0">
                <a:latin typeface="Courier New" pitchFamily="49" charset="0"/>
                <a:cs typeface="Courier New" pitchFamily="49" charset="0"/>
              </a:rPr>
              <a:t>&gt;Second term&lt;/</a:t>
            </a:r>
            <a:r>
              <a:rPr lang="en-US" sz="2600" dirty="0" err="1" smtClean="0">
                <a:latin typeface="Courier New" pitchFamily="49" charset="0"/>
                <a:cs typeface="Courier New" pitchFamily="49" charset="0"/>
              </a:rPr>
              <a:t>dt</a:t>
            </a:r>
            <a:r>
              <a:rPr lang="en-US" sz="2600" dirty="0" smtClean="0">
                <a:latin typeface="Courier New" pitchFamily="49" charset="0"/>
                <a:cs typeface="Courier New" pitchFamily="49" charset="0"/>
              </a:rPr>
              <a:t>&gt;</a:t>
            </a:r>
          </a:p>
          <a:p>
            <a:pPr marL="1828800" lvl="4" indent="0">
              <a:buNone/>
            </a:pPr>
            <a:r>
              <a:rPr lang="en-US" sz="2600" dirty="0" smtClean="0">
                <a:latin typeface="Courier New" pitchFamily="49" charset="0"/>
                <a:cs typeface="Courier New" pitchFamily="49" charset="0"/>
              </a:rPr>
              <a:t>&lt;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&gt;Second definition – part 1&lt;/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a:t>
            </a:r>
          </a:p>
          <a:p>
            <a:pPr marL="1828800" lvl="4" indent="0">
              <a:buNone/>
            </a:pPr>
            <a:r>
              <a:rPr lang="en-US" sz="2600" dirty="0" smtClean="0">
                <a:latin typeface="Courier New" pitchFamily="49" charset="0"/>
                <a:cs typeface="Courier New" pitchFamily="49" charset="0"/>
              </a:rPr>
              <a:t>&lt;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&gt;Second definition – part 2&lt;/</a:t>
            </a:r>
            <a:r>
              <a:rPr lang="en-US" sz="2600" dirty="0" err="1" smtClean="0">
                <a:latin typeface="Courier New" pitchFamily="49" charset="0"/>
                <a:cs typeface="Courier New" pitchFamily="49" charset="0"/>
              </a:rPr>
              <a:t>dd</a:t>
            </a:r>
            <a:r>
              <a:rPr lang="en-US" sz="2600" dirty="0" smtClean="0">
                <a:latin typeface="Courier New" pitchFamily="49" charset="0"/>
                <a:cs typeface="Courier New" pitchFamily="49" charset="0"/>
              </a:rPr>
              <a:t>&gt;</a:t>
            </a:r>
          </a:p>
          <a:p>
            <a:pPr marL="1828800" lvl="4" indent="0">
              <a:buNone/>
            </a:pPr>
            <a:r>
              <a:rPr lang="en-US" sz="2600" dirty="0" smtClean="0">
                <a:latin typeface="Courier New" pitchFamily="49" charset="0"/>
                <a:cs typeface="Courier New" pitchFamily="49" charset="0"/>
              </a:rPr>
              <a:t>&lt;/dl&gt;</a:t>
            </a:r>
            <a:endParaRPr lang="en-IN" sz="2600" dirty="0" smtClean="0">
              <a:latin typeface="Courier New" pitchFamily="49" charset="0"/>
              <a:cs typeface="Courier New" pitchFamily="49" charset="0"/>
            </a:endParaRPr>
          </a:p>
          <a:p>
            <a:pPr marL="168275" indent="-168275">
              <a:buNone/>
              <a:tabLst>
                <a:tab pos="858838" algn="l"/>
              </a:tabLst>
            </a:pPr>
            <a:endParaRPr lang="en-US" dirty="0"/>
          </a:p>
        </p:txBody>
      </p:sp>
      <p:sp>
        <p:nvSpPr>
          <p:cNvPr id="5" name="Title 4"/>
          <p:cNvSpPr>
            <a:spLocks noGrp="1"/>
          </p:cNvSpPr>
          <p:nvPr>
            <p:ph type="title"/>
          </p:nvPr>
        </p:nvSpPr>
        <p:spPr/>
        <p:txBody>
          <a:bodyPr>
            <a:noAutofit/>
          </a:bodyPr>
          <a:lstStyle/>
          <a:p>
            <a:r>
              <a:rPr lang="en-US" sz="4400" dirty="0" smtClean="0"/>
              <a:t>Adding Headings and List</a:t>
            </a:r>
            <a:endParaRPr lang="en-US"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a:t>Adding Headings and </a:t>
            </a:r>
            <a:r>
              <a:rPr lang="en-US" sz="4400" dirty="0" smtClean="0"/>
              <a:t>Lists</a:t>
            </a:r>
            <a:endParaRPr lang="en-US" sz="4400" dirty="0"/>
          </a:p>
        </p:txBody>
      </p:sp>
      <p:sp>
        <p:nvSpPr>
          <p:cNvPr id="7" name="Content Placeholder 6"/>
          <p:cNvSpPr>
            <a:spLocks noGrp="1"/>
          </p:cNvSpPr>
          <p:nvPr>
            <p:ph idx="1"/>
          </p:nvPr>
        </p:nvSpPr>
        <p:spPr/>
        <p:txBody>
          <a:bodyPr/>
          <a:lstStyle/>
          <a:p>
            <a:r>
              <a:rPr lang="en-IN" dirty="0"/>
              <a:t>The </a:t>
            </a:r>
            <a:r>
              <a:rPr lang="en-IN" dirty="0" smtClean="0"/>
              <a:t>Figure 3-51 shows </a:t>
            </a:r>
            <a:r>
              <a:rPr lang="en-IN" dirty="0"/>
              <a:t>an example of a description list</a:t>
            </a:r>
          </a:p>
          <a:p>
            <a:endParaRPr lang="en-US" dirty="0"/>
          </a:p>
        </p:txBody>
      </p:sp>
      <p:pic>
        <p:nvPicPr>
          <p:cNvPr id="8" name="Content Placeholder 5" descr="This figure explains the view of a webpage of a description list.&#10;The figure shows a rectangular box divided into two sections. The first section consists of 2 rectangular boxes placed side-by-side. The first rectangular box of the first section reads “D:\dl.html”. The second rectangular box of the first section reads “Description Lists”. The first line within the second section reads “Head Tag”. The second line reads “Head tags contain information about a webpage. Head tags do not display webpage content”. The third line reads “Header Tag“. The fourth line reads “The header tag is a new, HTML5 tag, used to define the header area or section of a webpage”. A rectangular box labeled “description list” is positioned to the right of the fourth line. An arrow originating from this rectangular box points to “The header tag is a new, HTML5 tag, used to define the header area or section of a webpage”. The fifth line reads “Heading Tags”. The sixth line reads “Heading tags are used as headlines within a webpage. Headings range from 1 to 6.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99" y="2667000"/>
            <a:ext cx="8611802" cy="2667372"/>
          </a:xfrm>
          <a:prstGeom prst="rect">
            <a:avLst/>
          </a:prstGeom>
          <a:solidFill>
            <a:schemeClr val="bg1"/>
          </a:solidFill>
        </p:spPr>
      </p:pic>
    </p:spTree>
    <p:extLst>
      <p:ext uri="{BB962C8B-B14F-4D97-AF65-F5344CB8AC3E}">
        <p14:creationId xmlns:p14="http://schemas.microsoft.com/office/powerpoint/2010/main" val="19421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the “fitness.html” template file. We will be creating the new webpage using this template.</a:t>
            </a:r>
          </a:p>
          <a:p>
            <a:r>
              <a:rPr lang="en-US" dirty="0" smtClean="0"/>
              <a:t>Click </a:t>
            </a:r>
            <a:r>
              <a:rPr lang="en-US" b="1" dirty="0" smtClean="0"/>
              <a:t>FILE</a:t>
            </a:r>
            <a:r>
              <a:rPr lang="en-US" dirty="0" smtClean="0"/>
              <a:t> and then </a:t>
            </a:r>
            <a:r>
              <a:rPr lang="en-US" b="1" dirty="0" smtClean="0"/>
              <a:t>SAVE AS</a:t>
            </a:r>
            <a:r>
              <a:rPr lang="en-US" dirty="0" smtClean="0"/>
              <a:t> from the menu bar.</a:t>
            </a:r>
          </a:p>
          <a:p>
            <a:r>
              <a:rPr lang="en-US" dirty="0" smtClean="0"/>
              <a:t>Navigate up one level so that we are in the root “Fitness” folder (we don’t want to be in the “template” folder).</a:t>
            </a:r>
          </a:p>
          <a:p>
            <a:r>
              <a:rPr lang="en-US" dirty="0" smtClean="0"/>
              <a:t>Type “about” in the file name box and make sure it is saving as type: HTML. Then click the </a:t>
            </a:r>
            <a:r>
              <a:rPr lang="en-US" b="1" dirty="0" smtClean="0"/>
              <a:t>SAVE</a:t>
            </a:r>
            <a:r>
              <a:rPr lang="en-US" dirty="0" smtClean="0"/>
              <a:t> button.</a:t>
            </a:r>
            <a:endParaRPr lang="en-US" dirty="0"/>
          </a:p>
        </p:txBody>
      </p:sp>
      <p:sp>
        <p:nvSpPr>
          <p:cNvPr id="3" name="Title 2"/>
          <p:cNvSpPr>
            <a:spLocks noGrp="1"/>
          </p:cNvSpPr>
          <p:nvPr>
            <p:ph type="title"/>
          </p:nvPr>
        </p:nvSpPr>
        <p:spPr/>
        <p:txBody>
          <a:bodyPr/>
          <a:lstStyle/>
          <a:p>
            <a:r>
              <a:rPr lang="en-US" dirty="0" smtClean="0"/>
              <a:t>Create the ‘About Us’ Webpage</a:t>
            </a:r>
            <a:endParaRPr lang="en-US" dirty="0"/>
          </a:p>
        </p:txBody>
      </p:sp>
    </p:spTree>
    <p:extLst>
      <p:ext uri="{BB962C8B-B14F-4D97-AF65-F5344CB8AC3E}">
        <p14:creationId xmlns:p14="http://schemas.microsoft.com/office/powerpoint/2010/main" val="14981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Place your insertion point after the starting &lt;main&gt; tag on Line 27 and press ENTER twice.</a:t>
            </a:r>
          </a:p>
          <a:p>
            <a:r>
              <a:rPr lang="en-US" dirty="0" smtClean="0"/>
              <a:t>Add the heading 1 tags and content as shown below on Line 29.</a:t>
            </a:r>
            <a:endParaRPr lang="en-US" dirty="0"/>
          </a:p>
        </p:txBody>
      </p:sp>
      <p:sp>
        <p:nvSpPr>
          <p:cNvPr id="3" name="Title 2"/>
          <p:cNvSpPr>
            <a:spLocks noGrp="1"/>
          </p:cNvSpPr>
          <p:nvPr>
            <p:ph type="title"/>
          </p:nvPr>
        </p:nvSpPr>
        <p:spPr/>
        <p:txBody>
          <a:bodyPr/>
          <a:lstStyle/>
          <a:p>
            <a:r>
              <a:rPr lang="en-US" dirty="0" smtClean="0"/>
              <a:t>Create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14" y="3429000"/>
            <a:ext cx="7924800" cy="2097286"/>
          </a:xfrm>
          <a:prstGeom prst="rect">
            <a:avLst/>
          </a:prstGeom>
        </p:spPr>
      </p:pic>
    </p:spTree>
    <p:extLst>
      <p:ext uri="{BB962C8B-B14F-4D97-AF65-F5344CB8AC3E}">
        <p14:creationId xmlns:p14="http://schemas.microsoft.com/office/powerpoint/2010/main" val="20233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Press ENTER to add a new Line 30</a:t>
            </a:r>
          </a:p>
          <a:p>
            <a:r>
              <a:rPr lang="en-US" dirty="0" smtClean="0"/>
              <a:t>Add the image element shown below</a:t>
            </a:r>
            <a:endParaRPr lang="en-US" dirty="0"/>
          </a:p>
        </p:txBody>
      </p:sp>
      <p:sp>
        <p:nvSpPr>
          <p:cNvPr id="3" name="Title 2"/>
          <p:cNvSpPr>
            <a:spLocks noGrp="1"/>
          </p:cNvSpPr>
          <p:nvPr>
            <p:ph type="title"/>
          </p:nvPr>
        </p:nvSpPr>
        <p:spPr/>
        <p:txBody>
          <a:bodyPr/>
          <a:lstStyle/>
          <a:p>
            <a:r>
              <a:rPr lang="en-US" dirty="0" smtClean="0"/>
              <a:t>Create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90800"/>
            <a:ext cx="8382000" cy="3276600"/>
          </a:xfrm>
          <a:prstGeom prst="rect">
            <a:avLst/>
          </a:prstGeom>
        </p:spPr>
      </p:pic>
    </p:spTree>
    <p:extLst>
      <p:ext uri="{BB962C8B-B14F-4D97-AF65-F5344CB8AC3E}">
        <p14:creationId xmlns:p14="http://schemas.microsoft.com/office/powerpoint/2010/main" val="9090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Press ENTER to add a new Line 31</a:t>
            </a:r>
          </a:p>
          <a:p>
            <a:r>
              <a:rPr lang="en-US" dirty="0" smtClean="0"/>
              <a:t>Add the paragraph element and content shown below</a:t>
            </a:r>
            <a:endParaRPr lang="en-US" dirty="0"/>
          </a:p>
        </p:txBody>
      </p:sp>
      <p:sp>
        <p:nvSpPr>
          <p:cNvPr id="3" name="Title 2"/>
          <p:cNvSpPr>
            <a:spLocks noGrp="1"/>
          </p:cNvSpPr>
          <p:nvPr>
            <p:ph type="title"/>
          </p:nvPr>
        </p:nvSpPr>
        <p:spPr/>
        <p:txBody>
          <a:bodyPr/>
          <a:lstStyle/>
          <a:p>
            <a:r>
              <a:rPr lang="en-US" dirty="0" smtClean="0"/>
              <a:t>Create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590800"/>
            <a:ext cx="8915400" cy="3200400"/>
          </a:xfrm>
          <a:prstGeom prst="rect">
            <a:avLst/>
          </a:prstGeom>
        </p:spPr>
      </p:pic>
    </p:spTree>
    <p:extLst>
      <p:ext uri="{BB962C8B-B14F-4D97-AF65-F5344CB8AC3E}">
        <p14:creationId xmlns:p14="http://schemas.microsoft.com/office/powerpoint/2010/main" val="347900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4400" dirty="0" smtClean="0"/>
              <a:t>Relative link (continued)</a:t>
            </a:r>
            <a:endParaRPr lang="en-IN" sz="4400" dirty="0"/>
          </a:p>
        </p:txBody>
      </p:sp>
      <p:sp>
        <p:nvSpPr>
          <p:cNvPr id="13" name="Content Placeholder 12"/>
          <p:cNvSpPr>
            <a:spLocks noGrp="1"/>
          </p:cNvSpPr>
          <p:nvPr>
            <p:ph idx="1"/>
          </p:nvPr>
        </p:nvSpPr>
        <p:spPr/>
        <p:txBody>
          <a:bodyPr/>
          <a:lstStyle/>
          <a:p>
            <a:r>
              <a:rPr lang="en-IN" dirty="0"/>
              <a:t>The </a:t>
            </a:r>
            <a:r>
              <a:rPr lang="en-IN" dirty="0" smtClean="0"/>
              <a:t>Figure 3-2 shows </a:t>
            </a:r>
            <a:r>
              <a:rPr lang="en-IN" dirty="0"/>
              <a:t>an example of </a:t>
            </a:r>
            <a:r>
              <a:rPr lang="en-IN" dirty="0" smtClean="0"/>
              <a:t>a relative link </a:t>
            </a:r>
          </a:p>
          <a:p>
            <a:endParaRPr lang="en-IN" dirty="0"/>
          </a:p>
          <a:p>
            <a:endParaRPr lang="en-US" dirty="0"/>
          </a:p>
          <a:p>
            <a:endParaRPr lang="en-US" dirty="0"/>
          </a:p>
        </p:txBody>
      </p:sp>
      <p:pic>
        <p:nvPicPr>
          <p:cNvPr id="14" name="Content Placeholder 11" descr="This figure shows an example of an anchor (a) element with an href attribute that links to a home page. It also shows an example of a relative link to the home page named index.html.&#10;The figure shows a code &lt;a href=“index.html”&gt;Home&lt;/a&gt;.&#10;There are five rectangular boxes in this figure. The first rectangular box labeled “starting anchor tag” is positioned above the code. An arrow originating from the first rectangular box points to “&lt;a” in the code.&#10;The second rectangular box labeled “href attribute” is positioned below the code. An arrow originating from the second rectangular box points to “href” in the code.&#10;The third rectangular box labeled “file name of content to link to” is positioned on the right side of the second rectangular box below the code. An arrow originating from the third rectangular box points to “.” in the code.&#10;The fourth rectangular box labeled “text marked as link” is positioned on the right side of the first rectangular box above the code. An arrow originating from the fourth rectangular box points to “Home” in the code.&#10;The fifth rectangular box labeled “closing anchor tag” is positioned on the right side of the third rectangular box below the code. An arrow originating from the fifth rectangular box points to “&lt;/a&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2438400"/>
            <a:ext cx="8817410" cy="3029921"/>
          </a:xfrm>
          <a:prstGeom prst="rect">
            <a:avLst/>
          </a:prstGeom>
          <a:solidFill>
            <a:schemeClr val="bg1"/>
          </a:solidFill>
        </p:spPr>
      </p:pic>
    </p:spTree>
    <p:extLst>
      <p:ext uri="{BB962C8B-B14F-4D97-AF65-F5344CB8AC3E}">
        <p14:creationId xmlns:p14="http://schemas.microsoft.com/office/powerpoint/2010/main" val="25915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Press ENTER to add a new Line 32</a:t>
            </a:r>
          </a:p>
          <a:p>
            <a:r>
              <a:rPr lang="en-US" dirty="0" smtClean="0"/>
              <a:t>Type &lt;</a:t>
            </a:r>
            <a:r>
              <a:rPr lang="en-US" dirty="0" err="1" smtClean="0"/>
              <a:t>ul</a:t>
            </a:r>
            <a:r>
              <a:rPr lang="en-US" dirty="0" smtClean="0"/>
              <a:t>&gt; to insert a starting unordered list tag</a:t>
            </a:r>
          </a:p>
        </p:txBody>
      </p:sp>
      <p:sp>
        <p:nvSpPr>
          <p:cNvPr id="3" name="Title 2"/>
          <p:cNvSpPr>
            <a:spLocks noGrp="1"/>
          </p:cNvSpPr>
          <p:nvPr>
            <p:ph type="title"/>
          </p:nvPr>
        </p:nvSpPr>
        <p:spPr/>
        <p:txBody>
          <a:bodyPr>
            <a:normAutofit fontScale="90000"/>
          </a:bodyPr>
          <a:lstStyle/>
          <a:p>
            <a:r>
              <a:rPr lang="en-US" dirty="0" smtClean="0"/>
              <a:t>Add Unordered Lists to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00" y="3124200"/>
            <a:ext cx="8601600" cy="3200400"/>
          </a:xfrm>
          <a:prstGeom prst="rect">
            <a:avLst/>
          </a:prstGeom>
        </p:spPr>
      </p:pic>
    </p:spTree>
    <p:extLst>
      <p:ext uri="{BB962C8B-B14F-4D97-AF65-F5344CB8AC3E}">
        <p14:creationId xmlns:p14="http://schemas.microsoft.com/office/powerpoint/2010/main" val="35824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Press ENTER to go to Line 33 and then press TAB to indent </a:t>
            </a:r>
            <a:r>
              <a:rPr lang="en-US" sz="2400" dirty="0" smtClean="0"/>
              <a:t>(</a:t>
            </a:r>
            <a:r>
              <a:rPr lang="en-US" sz="2400" i="1" dirty="0" smtClean="0"/>
              <a:t>list items are within the unordered list element</a:t>
            </a:r>
            <a:r>
              <a:rPr lang="en-US" sz="2400" dirty="0" smtClean="0"/>
              <a:t>)</a:t>
            </a:r>
          </a:p>
          <a:p>
            <a:r>
              <a:rPr lang="en-US" sz="2400" dirty="0" smtClean="0"/>
              <a:t>Type &lt;li&gt; for a starting list item tag. Type the content and then type &lt;/li&gt; to close the tag. Repeat this 2 more times.</a:t>
            </a:r>
          </a:p>
        </p:txBody>
      </p:sp>
      <p:sp>
        <p:nvSpPr>
          <p:cNvPr id="3" name="Title 2"/>
          <p:cNvSpPr>
            <a:spLocks noGrp="1"/>
          </p:cNvSpPr>
          <p:nvPr>
            <p:ph type="title"/>
          </p:nvPr>
        </p:nvSpPr>
        <p:spPr/>
        <p:txBody>
          <a:bodyPr>
            <a:normAutofit fontScale="90000"/>
          </a:bodyPr>
          <a:lstStyle/>
          <a:p>
            <a:r>
              <a:rPr lang="en-US" dirty="0" smtClean="0"/>
              <a:t>Add Unordered Lists to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00" y="3124200"/>
            <a:ext cx="8601600" cy="3200400"/>
          </a:xfrm>
          <a:prstGeom prst="rect">
            <a:avLst/>
          </a:prstGeom>
        </p:spPr>
      </p:pic>
    </p:spTree>
    <p:extLst>
      <p:ext uri="{BB962C8B-B14F-4D97-AF65-F5344CB8AC3E}">
        <p14:creationId xmlns:p14="http://schemas.microsoft.com/office/powerpoint/2010/main" val="1504204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xEl>
                                              <p:pRg st="0" end="0"/>
                                            </p:txEl>
                                          </p:spTgt>
                                        </p:tgtEl>
                                      </p:cBhvr>
                                    </p:animEffect>
                                    <p:set>
                                      <p:cBhvr>
                                        <p:cTn id="17" dur="1" fill="hold">
                                          <p:stCondLst>
                                            <p:cond delay="499"/>
                                          </p:stCondLst>
                                        </p:cTn>
                                        <p:tgtEl>
                                          <p:spTgt spid="2">
                                            <p:txEl>
                                              <p:pRg st="0" end="0"/>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
                                            <p:txEl>
                                              <p:pRg st="1" end="1"/>
                                            </p:txEl>
                                          </p:spTgt>
                                        </p:tgtEl>
                                      </p:cBhvr>
                                    </p:animEffect>
                                    <p:set>
                                      <p:cBhvr>
                                        <p:cTn id="20"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After the closing tag for “Barbells”, press ENTER and then BACKSPACE to remove your indent.</a:t>
            </a:r>
          </a:p>
          <a:p>
            <a:r>
              <a:rPr lang="en-US" sz="2400" dirty="0" smtClean="0"/>
              <a:t>Add an ending tag for the unordered list element and then type &lt;</a:t>
            </a:r>
            <a:r>
              <a:rPr lang="en-US" sz="2400" dirty="0" err="1" smtClean="0"/>
              <a:t>br</a:t>
            </a:r>
            <a:r>
              <a:rPr lang="en-US" sz="2400" dirty="0" smtClean="0"/>
              <a:t>&gt; to add a line break.</a:t>
            </a:r>
          </a:p>
        </p:txBody>
      </p:sp>
      <p:sp>
        <p:nvSpPr>
          <p:cNvPr id="3" name="Title 2"/>
          <p:cNvSpPr>
            <a:spLocks noGrp="1"/>
          </p:cNvSpPr>
          <p:nvPr>
            <p:ph type="title"/>
          </p:nvPr>
        </p:nvSpPr>
        <p:spPr/>
        <p:txBody>
          <a:bodyPr>
            <a:normAutofit fontScale="90000"/>
          </a:bodyPr>
          <a:lstStyle/>
          <a:p>
            <a:r>
              <a:rPr lang="en-US" dirty="0" smtClean="0"/>
              <a:t>Add Unordered Lists to the About Us Webpage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00" y="3124200"/>
            <a:ext cx="8601600" cy="3200400"/>
          </a:xfrm>
          <a:prstGeom prst="rect">
            <a:avLst/>
          </a:prstGeom>
        </p:spPr>
      </p:pic>
    </p:spTree>
    <p:extLst>
      <p:ext uri="{BB962C8B-B14F-4D97-AF65-F5344CB8AC3E}">
        <p14:creationId xmlns:p14="http://schemas.microsoft.com/office/powerpoint/2010/main" val="2652843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Press ENTER twice to insert new lines 37 and 38</a:t>
            </a:r>
          </a:p>
          <a:p>
            <a:r>
              <a:rPr lang="en-US" dirty="0" smtClean="0"/>
              <a:t>Add additional elements for headings, images and unordered lists</a:t>
            </a:r>
            <a:endParaRPr lang="en-US" dirty="0"/>
          </a:p>
        </p:txBody>
      </p:sp>
      <p:sp>
        <p:nvSpPr>
          <p:cNvPr id="3" name="Title 2"/>
          <p:cNvSpPr>
            <a:spLocks noGrp="1"/>
          </p:cNvSpPr>
          <p:nvPr>
            <p:ph type="title"/>
          </p:nvPr>
        </p:nvSpPr>
        <p:spPr/>
        <p:txBody>
          <a:bodyPr>
            <a:normAutofit fontScale="90000"/>
          </a:bodyPr>
          <a:lstStyle/>
          <a:p>
            <a:r>
              <a:rPr lang="en-US" dirty="0"/>
              <a:t>Add Unordered Lists to the About Us Webpage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
            <a:ext cx="8734566" cy="6172200"/>
          </a:xfrm>
          <a:prstGeom prst="rect">
            <a:avLst/>
          </a:prstGeom>
        </p:spPr>
      </p:pic>
    </p:spTree>
    <p:extLst>
      <p:ext uri="{BB962C8B-B14F-4D97-AF65-F5344CB8AC3E}">
        <p14:creationId xmlns:p14="http://schemas.microsoft.com/office/powerpoint/2010/main" val="7208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534400" cy="4525963"/>
          </a:xfrm>
        </p:spPr>
        <p:txBody>
          <a:bodyPr/>
          <a:lstStyle/>
          <a:p>
            <a:r>
              <a:rPr lang="en-US" dirty="0" smtClean="0"/>
              <a:t>With the insertion point at the end of Line 54, press ENTER twice to add lines 55 and 56</a:t>
            </a:r>
          </a:p>
          <a:p>
            <a:r>
              <a:rPr lang="en-US" dirty="0" smtClean="0"/>
              <a:t>We will now be adding more headings, paragraphs, a description list and an absolute link to the website fitness.gov at the end.</a:t>
            </a:r>
            <a:endParaRPr lang="en-US" dirty="0"/>
          </a:p>
        </p:txBody>
      </p:sp>
      <p:sp>
        <p:nvSpPr>
          <p:cNvPr id="3" name="Title 2"/>
          <p:cNvSpPr>
            <a:spLocks noGrp="1"/>
          </p:cNvSpPr>
          <p:nvPr>
            <p:ph type="title"/>
          </p:nvPr>
        </p:nvSpPr>
        <p:spPr/>
        <p:txBody>
          <a:bodyPr>
            <a:normAutofit fontScale="90000"/>
          </a:bodyPr>
          <a:lstStyle/>
          <a:p>
            <a:r>
              <a:rPr lang="en-US" dirty="0" smtClean="0"/>
              <a:t>Add a Description List and Absolute Link to the About Us Webpage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9" y="-32657"/>
            <a:ext cx="9089571" cy="6278676"/>
          </a:xfrm>
          <a:prstGeom prst="rect">
            <a:avLst/>
          </a:prstGeom>
        </p:spPr>
      </p:pic>
      <p:sp>
        <p:nvSpPr>
          <p:cNvPr id="6" name="Rounded Rectangle 5"/>
          <p:cNvSpPr/>
          <p:nvPr/>
        </p:nvSpPr>
        <p:spPr>
          <a:xfrm>
            <a:off x="381000" y="2743200"/>
            <a:ext cx="8534400" cy="11430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smtClean="0">
                <a:solidFill>
                  <a:sysClr val="windowText" lastClr="000000"/>
                </a:solidFill>
              </a:rPr>
              <a:t>Note</a:t>
            </a:r>
            <a:r>
              <a:rPr lang="en-US" dirty="0" smtClean="0">
                <a:solidFill>
                  <a:sysClr val="windowText" lastClr="000000"/>
                </a:solidFill>
              </a:rPr>
              <a:t>: If the individual description elements do not appear in the browser with a blank line between them, try reversing the description definition &lt;/</a:t>
            </a:r>
            <a:r>
              <a:rPr lang="en-US" dirty="0" err="1" smtClean="0">
                <a:solidFill>
                  <a:sysClr val="windowText" lastClr="000000"/>
                </a:solidFill>
              </a:rPr>
              <a:t>dd</a:t>
            </a:r>
            <a:r>
              <a:rPr lang="en-US" dirty="0" smtClean="0">
                <a:solidFill>
                  <a:sysClr val="windowText" lastClr="000000"/>
                </a:solidFill>
              </a:rPr>
              <a:t>&gt;</a:t>
            </a:r>
            <a:br>
              <a:rPr lang="en-US" dirty="0" smtClean="0">
                <a:solidFill>
                  <a:sysClr val="windowText" lastClr="000000"/>
                </a:solidFill>
              </a:rPr>
            </a:br>
            <a:r>
              <a:rPr lang="en-US" dirty="0" smtClean="0">
                <a:solidFill>
                  <a:sysClr val="windowText" lastClr="000000"/>
                </a:solidFill>
              </a:rPr>
              <a:t> and the &lt;</a:t>
            </a:r>
            <a:r>
              <a:rPr lang="en-US" dirty="0" err="1" smtClean="0">
                <a:solidFill>
                  <a:sysClr val="windowText" lastClr="000000"/>
                </a:solidFill>
              </a:rPr>
              <a:t>br</a:t>
            </a:r>
            <a:r>
              <a:rPr lang="en-US" dirty="0" smtClean="0">
                <a:solidFill>
                  <a:sysClr val="windowText" lastClr="000000"/>
                </a:solidFill>
              </a:rPr>
              <a:t>&gt; tags.</a:t>
            </a:r>
            <a:endParaRPr lang="en-US" dirty="0">
              <a:solidFill>
                <a:sysClr val="windowText" lastClr="000000"/>
              </a:solidFill>
            </a:endParaRPr>
          </a:p>
        </p:txBody>
      </p:sp>
    </p:spTree>
    <p:extLst>
      <p:ext uri="{BB962C8B-B14F-4D97-AF65-F5344CB8AC3E}">
        <p14:creationId xmlns:p14="http://schemas.microsoft.com/office/powerpoint/2010/main" val="119093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 sure to save the file in Notepad ++</a:t>
            </a:r>
          </a:p>
          <a:p>
            <a:r>
              <a:rPr lang="en-US" dirty="0" smtClean="0"/>
              <a:t>Go to Google Chrome and press “CTRL + O”</a:t>
            </a:r>
          </a:p>
          <a:p>
            <a:r>
              <a:rPr lang="en-US" dirty="0" smtClean="0"/>
              <a:t>Navigate to your Fitness folder (if needed) and open the “about.html” file.</a:t>
            </a:r>
          </a:p>
          <a:p>
            <a:r>
              <a:rPr lang="en-US" dirty="0" smtClean="0"/>
              <a:t>Notice how your “Home” and “About Us” links should now work correctly. Also, the main logo was created as an image link as well, test that out too!</a:t>
            </a:r>
            <a:endParaRPr lang="en-US" dirty="0"/>
          </a:p>
        </p:txBody>
      </p:sp>
      <p:sp>
        <p:nvSpPr>
          <p:cNvPr id="3" name="Title 2"/>
          <p:cNvSpPr>
            <a:spLocks noGrp="1"/>
          </p:cNvSpPr>
          <p:nvPr>
            <p:ph type="title"/>
          </p:nvPr>
        </p:nvSpPr>
        <p:spPr/>
        <p:txBody>
          <a:bodyPr>
            <a:normAutofit fontScale="90000"/>
          </a:bodyPr>
          <a:lstStyle/>
          <a:p>
            <a:r>
              <a:rPr lang="en-US" dirty="0" smtClean="0"/>
              <a:t>Save the Webpage and View It in a Browser</a:t>
            </a:r>
            <a:endParaRPr lang="en-US" dirty="0"/>
          </a:p>
        </p:txBody>
      </p:sp>
    </p:spTree>
    <p:extLst>
      <p:ext uri="{BB962C8B-B14F-4D97-AF65-F5344CB8AC3E}">
        <p14:creationId xmlns:p14="http://schemas.microsoft.com/office/powerpoint/2010/main" val="4687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Reopen the “fitness.html” template file.</a:t>
            </a:r>
          </a:p>
          <a:p>
            <a:r>
              <a:rPr lang="en-US" dirty="0"/>
              <a:t>Click </a:t>
            </a:r>
            <a:r>
              <a:rPr lang="en-US" b="1" dirty="0"/>
              <a:t>FILE</a:t>
            </a:r>
            <a:r>
              <a:rPr lang="en-US" dirty="0"/>
              <a:t> and then </a:t>
            </a:r>
            <a:r>
              <a:rPr lang="en-US" b="1" dirty="0"/>
              <a:t>SAVE AS</a:t>
            </a:r>
            <a:r>
              <a:rPr lang="en-US" dirty="0"/>
              <a:t> from the menu bar.</a:t>
            </a:r>
          </a:p>
          <a:p>
            <a:r>
              <a:rPr lang="en-US" dirty="0"/>
              <a:t>Navigate up one level so that we are in the root “Fitness” folder (we don’t want to be in the “template” folder).</a:t>
            </a:r>
          </a:p>
          <a:p>
            <a:r>
              <a:rPr lang="en-US" dirty="0"/>
              <a:t>Type </a:t>
            </a:r>
            <a:r>
              <a:rPr lang="en-US" dirty="0" smtClean="0"/>
              <a:t>“contact” </a:t>
            </a:r>
            <a:r>
              <a:rPr lang="en-US" dirty="0"/>
              <a:t>in the file name box and make sure it is saving as type: HTML. Then click the </a:t>
            </a:r>
            <a:r>
              <a:rPr lang="en-US" b="1" dirty="0"/>
              <a:t>SAVE</a:t>
            </a:r>
            <a:r>
              <a:rPr lang="en-US" dirty="0"/>
              <a:t> button.</a:t>
            </a:r>
          </a:p>
        </p:txBody>
      </p:sp>
      <p:sp>
        <p:nvSpPr>
          <p:cNvPr id="3" name="Title 2"/>
          <p:cNvSpPr>
            <a:spLocks noGrp="1"/>
          </p:cNvSpPr>
          <p:nvPr>
            <p:ph type="title"/>
          </p:nvPr>
        </p:nvSpPr>
        <p:spPr/>
        <p:txBody>
          <a:bodyPr/>
          <a:lstStyle/>
          <a:p>
            <a:r>
              <a:rPr lang="en-US" dirty="0" smtClean="0"/>
              <a:t>Create the Contact Us Webpage</a:t>
            </a:r>
            <a:endParaRPr lang="en-US" dirty="0"/>
          </a:p>
        </p:txBody>
      </p:sp>
    </p:spTree>
    <p:extLst>
      <p:ext uri="{BB962C8B-B14F-4D97-AF65-F5344CB8AC3E}">
        <p14:creationId xmlns:p14="http://schemas.microsoft.com/office/powerpoint/2010/main" val="290852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Reopen the “fitness.html” template file.</a:t>
            </a:r>
          </a:p>
          <a:p>
            <a:r>
              <a:rPr lang="en-US" dirty="0"/>
              <a:t>Click </a:t>
            </a:r>
            <a:r>
              <a:rPr lang="en-US" b="1" dirty="0"/>
              <a:t>FILE</a:t>
            </a:r>
            <a:r>
              <a:rPr lang="en-US" dirty="0"/>
              <a:t> and then </a:t>
            </a:r>
            <a:r>
              <a:rPr lang="en-US" b="1" dirty="0"/>
              <a:t>SAVE AS</a:t>
            </a:r>
            <a:r>
              <a:rPr lang="en-US" dirty="0"/>
              <a:t> from the menu bar.</a:t>
            </a:r>
          </a:p>
          <a:p>
            <a:r>
              <a:rPr lang="en-US" dirty="0"/>
              <a:t>Navigate up one level so that we are in the root “Fitness” folder (we don’t want to be in the “template” folder).</a:t>
            </a:r>
          </a:p>
          <a:p>
            <a:r>
              <a:rPr lang="en-US" dirty="0"/>
              <a:t>Type </a:t>
            </a:r>
            <a:r>
              <a:rPr lang="en-US" dirty="0" smtClean="0"/>
              <a:t>“contact” </a:t>
            </a:r>
            <a:r>
              <a:rPr lang="en-US" dirty="0"/>
              <a:t>in the file name box and make sure it is saving as type: HTML. Then click the </a:t>
            </a:r>
            <a:r>
              <a:rPr lang="en-US" b="1" dirty="0"/>
              <a:t>SAVE</a:t>
            </a:r>
            <a:r>
              <a:rPr lang="en-US" dirty="0"/>
              <a:t> button.</a:t>
            </a:r>
          </a:p>
        </p:txBody>
      </p:sp>
      <p:sp>
        <p:nvSpPr>
          <p:cNvPr id="3" name="Title 2"/>
          <p:cNvSpPr>
            <a:spLocks noGrp="1"/>
          </p:cNvSpPr>
          <p:nvPr>
            <p:ph type="title"/>
          </p:nvPr>
        </p:nvSpPr>
        <p:spPr/>
        <p:txBody>
          <a:bodyPr/>
          <a:lstStyle/>
          <a:p>
            <a:r>
              <a:rPr lang="en-US" dirty="0" smtClean="0"/>
              <a:t>Create the Contact Us Webpage</a:t>
            </a:r>
            <a:endParaRPr lang="en-US" dirty="0"/>
          </a:p>
        </p:txBody>
      </p:sp>
    </p:spTree>
    <p:extLst>
      <p:ext uri="{BB962C8B-B14F-4D97-AF65-F5344CB8AC3E}">
        <p14:creationId xmlns:p14="http://schemas.microsoft.com/office/powerpoint/2010/main" val="252219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915400" cy="4525963"/>
          </a:xfrm>
        </p:spPr>
        <p:txBody>
          <a:bodyPr/>
          <a:lstStyle/>
          <a:p>
            <a:r>
              <a:rPr lang="en-US" dirty="0" smtClean="0"/>
              <a:t>Place your insertion point after the starting &lt;main&gt; tag and press ENTER twice to insert new lines 28 and 29.</a:t>
            </a:r>
          </a:p>
          <a:p>
            <a:r>
              <a:rPr lang="en-US" dirty="0" smtClean="0"/>
              <a:t>On line 29, increase the indent with TAB and then add a heading 2 element to the page.</a:t>
            </a:r>
            <a:endParaRPr lang="en-US" dirty="0"/>
          </a:p>
        </p:txBody>
      </p:sp>
      <p:sp>
        <p:nvSpPr>
          <p:cNvPr id="3" name="Title 2"/>
          <p:cNvSpPr>
            <a:spLocks noGrp="1"/>
          </p:cNvSpPr>
          <p:nvPr>
            <p:ph type="title"/>
          </p:nvPr>
        </p:nvSpPr>
        <p:spPr/>
        <p:txBody>
          <a:bodyPr/>
          <a:lstStyle/>
          <a:p>
            <a:r>
              <a:rPr lang="en-US" dirty="0" smtClean="0"/>
              <a:t>Add a Heading and Links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6600"/>
            <a:ext cx="9144000" cy="2536031"/>
          </a:xfrm>
          <a:prstGeom prst="rect">
            <a:avLst/>
          </a:prstGeom>
        </p:spPr>
      </p:pic>
    </p:spTree>
    <p:extLst>
      <p:ext uri="{BB962C8B-B14F-4D97-AF65-F5344CB8AC3E}">
        <p14:creationId xmlns:p14="http://schemas.microsoft.com/office/powerpoint/2010/main" val="345351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915400" cy="4525963"/>
          </a:xfrm>
        </p:spPr>
        <p:txBody>
          <a:bodyPr/>
          <a:lstStyle/>
          <a:p>
            <a:r>
              <a:rPr lang="en-US" dirty="0" smtClean="0"/>
              <a:t>Press ENTER to insert a new Line 30.</a:t>
            </a:r>
          </a:p>
          <a:p>
            <a:r>
              <a:rPr lang="en-US" dirty="0" smtClean="0"/>
              <a:t>Type the code shown below to add paragraphs and link text.</a:t>
            </a:r>
            <a:endParaRPr lang="en-US" dirty="0"/>
          </a:p>
        </p:txBody>
      </p:sp>
      <p:sp>
        <p:nvSpPr>
          <p:cNvPr id="3" name="Title 2"/>
          <p:cNvSpPr>
            <a:spLocks noGrp="1"/>
          </p:cNvSpPr>
          <p:nvPr>
            <p:ph type="title"/>
          </p:nvPr>
        </p:nvSpPr>
        <p:spPr/>
        <p:txBody>
          <a:bodyPr/>
          <a:lstStyle/>
          <a:p>
            <a:r>
              <a:rPr lang="en-US" dirty="0" smtClean="0"/>
              <a:t>Add a Heading and Links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2743200"/>
            <a:ext cx="9144000" cy="3657600"/>
          </a:xfrm>
          <a:prstGeom prst="rect">
            <a:avLst/>
          </a:prstGeom>
        </p:spPr>
      </p:pic>
    </p:spTree>
    <p:extLst>
      <p:ext uri="{BB962C8B-B14F-4D97-AF65-F5344CB8AC3E}">
        <p14:creationId xmlns:p14="http://schemas.microsoft.com/office/powerpoint/2010/main" val="13857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63550" lvl="1" indent="-407988">
              <a:buFont typeface="Arial" pitchFamily="34" charset="0"/>
              <a:buChar char="•"/>
            </a:pPr>
            <a:r>
              <a:rPr lang="en-IN" sz="3200" dirty="0" smtClean="0"/>
              <a:t>It is a hyperlink that links </a:t>
            </a:r>
            <a:r>
              <a:rPr lang="en-IN" sz="3200" dirty="0"/>
              <a:t>to other webpages outside of </a:t>
            </a:r>
            <a:r>
              <a:rPr lang="en-IN" sz="3200" dirty="0" smtClean="0"/>
              <a:t>a website</a:t>
            </a:r>
          </a:p>
          <a:p>
            <a:pPr marL="463550" lvl="1" indent="-407988">
              <a:buFont typeface="Arial" pitchFamily="34" charset="0"/>
              <a:buChar char="•"/>
            </a:pPr>
            <a:r>
              <a:rPr lang="en-IN" sz="3200" dirty="0" smtClean="0"/>
              <a:t>It is created using an </a:t>
            </a:r>
            <a:r>
              <a:rPr lang="en-IN" sz="2600" dirty="0" smtClean="0">
                <a:latin typeface="Courier New" pitchFamily="49" charset="0"/>
                <a:cs typeface="Courier New" pitchFamily="49" charset="0"/>
              </a:rPr>
              <a:t>anchor</a:t>
            </a:r>
            <a:r>
              <a:rPr lang="en-IN" sz="3200" b="1" dirty="0" smtClean="0"/>
              <a:t> </a:t>
            </a:r>
            <a:r>
              <a:rPr lang="en-IN" sz="3200" dirty="0"/>
              <a:t>element with an </a:t>
            </a:r>
            <a:r>
              <a:rPr lang="en-IN" sz="2600" dirty="0" err="1">
                <a:latin typeface="Courier New" pitchFamily="49" charset="0"/>
                <a:cs typeface="Courier New" pitchFamily="49" charset="0"/>
              </a:rPr>
              <a:t>href</a:t>
            </a:r>
            <a:r>
              <a:rPr lang="en-IN" sz="3200" b="1" dirty="0"/>
              <a:t> </a:t>
            </a:r>
            <a:r>
              <a:rPr lang="en-IN" sz="3200" dirty="0"/>
              <a:t>attribute that designates a website </a:t>
            </a:r>
            <a:r>
              <a:rPr lang="en-IN" sz="3200" dirty="0" smtClean="0"/>
              <a:t>URL</a:t>
            </a:r>
            <a:endParaRPr lang="en-US" sz="3200" dirty="0"/>
          </a:p>
          <a:p>
            <a:endParaRPr lang="en-US" dirty="0"/>
          </a:p>
        </p:txBody>
      </p:sp>
      <p:sp>
        <p:nvSpPr>
          <p:cNvPr id="5" name="Title 4"/>
          <p:cNvSpPr>
            <a:spLocks noGrp="1"/>
          </p:cNvSpPr>
          <p:nvPr>
            <p:ph type="title"/>
          </p:nvPr>
        </p:nvSpPr>
        <p:spPr/>
        <p:txBody>
          <a:bodyPr>
            <a:normAutofit/>
          </a:bodyPr>
          <a:lstStyle/>
          <a:p>
            <a:r>
              <a:rPr lang="en-IN" sz="4400" dirty="0" smtClean="0"/>
              <a:t>Absolute link </a:t>
            </a:r>
          </a:p>
        </p:txBody>
      </p:sp>
    </p:spTree>
    <p:extLst>
      <p:ext uri="{BB962C8B-B14F-4D97-AF65-F5344CB8AC3E}">
        <p14:creationId xmlns:p14="http://schemas.microsoft.com/office/powerpoint/2010/main" val="30850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IN" dirty="0" smtClean="0"/>
              <a:t>Perform the </a:t>
            </a:r>
            <a:r>
              <a:rPr lang="en-IN" dirty="0"/>
              <a:t>following steps </a:t>
            </a:r>
            <a:r>
              <a:rPr lang="en-IN" dirty="0" smtClean="0"/>
              <a:t>to validate </a:t>
            </a:r>
            <a:r>
              <a:rPr lang="en-IN" dirty="0"/>
              <a:t>an HTML </a:t>
            </a:r>
            <a:r>
              <a:rPr lang="en-IN" dirty="0" smtClean="0"/>
              <a:t>document:</a:t>
            </a:r>
          </a:p>
          <a:p>
            <a:pPr lvl="1"/>
            <a:r>
              <a:rPr lang="en-IN" dirty="0"/>
              <a:t>Open </a:t>
            </a:r>
            <a:r>
              <a:rPr lang="en-IN" dirty="0" smtClean="0"/>
              <a:t>a browser </a:t>
            </a:r>
            <a:r>
              <a:rPr lang="en-IN" dirty="0"/>
              <a:t>and </a:t>
            </a:r>
            <a:r>
              <a:rPr lang="en-IN" dirty="0" smtClean="0"/>
              <a:t>type </a:t>
            </a:r>
            <a:r>
              <a:rPr lang="en-US" sz="2600" dirty="0" smtClean="0">
                <a:latin typeface="Courier New" pitchFamily="49" charset="0"/>
                <a:cs typeface="Courier New" pitchFamily="49" charset="0"/>
                <a:hlinkClick r:id="rId3"/>
              </a:rPr>
              <a:t>http</a:t>
            </a:r>
            <a:r>
              <a:rPr lang="en-US" sz="2600" dirty="0">
                <a:latin typeface="Courier New" pitchFamily="49" charset="0"/>
                <a:cs typeface="Courier New" pitchFamily="49" charset="0"/>
                <a:hlinkClick r:id="rId3"/>
              </a:rPr>
              <a:t>://</a:t>
            </a:r>
            <a:r>
              <a:rPr lang="en-US" sz="2600" dirty="0" smtClean="0">
                <a:latin typeface="Courier New" pitchFamily="49" charset="0"/>
                <a:cs typeface="Courier New" pitchFamily="49" charset="0"/>
                <a:hlinkClick r:id="rId3"/>
              </a:rPr>
              <a:t>validator</a:t>
            </a:r>
            <a:r>
              <a:rPr lang="en-IN" sz="2600" dirty="0" smtClean="0">
                <a:latin typeface="Courier New" pitchFamily="49" charset="0"/>
                <a:cs typeface="Courier New" pitchFamily="49" charset="0"/>
                <a:hlinkClick r:id="rId3"/>
              </a:rPr>
              <a:t>.w3.org</a:t>
            </a:r>
            <a:r>
              <a:rPr lang="en-IN" sz="2600" dirty="0" smtClean="0">
                <a:latin typeface="Courier New" pitchFamily="49" charset="0"/>
                <a:cs typeface="Courier New" pitchFamily="49" charset="0"/>
              </a:rPr>
              <a:t> </a:t>
            </a:r>
            <a:r>
              <a:rPr lang="en-IN" dirty="0" smtClean="0"/>
              <a:t>in </a:t>
            </a:r>
            <a:r>
              <a:rPr lang="en-IN" dirty="0"/>
              <a:t>the address </a:t>
            </a:r>
            <a:r>
              <a:rPr lang="en-IN" dirty="0" smtClean="0"/>
              <a:t>bar to </a:t>
            </a:r>
            <a:r>
              <a:rPr lang="en-IN" dirty="0"/>
              <a:t>display the W3C </a:t>
            </a:r>
            <a:r>
              <a:rPr lang="en-IN" dirty="0" smtClean="0"/>
              <a:t>validator </a:t>
            </a:r>
            <a:r>
              <a:rPr lang="en-US" dirty="0" smtClean="0"/>
              <a:t>page</a:t>
            </a:r>
          </a:p>
          <a:p>
            <a:pPr lvl="1"/>
            <a:r>
              <a:rPr lang="en-IN" dirty="0" smtClean="0"/>
              <a:t>Tap or click the </a:t>
            </a:r>
            <a:r>
              <a:rPr lang="en-IN" dirty="0"/>
              <a:t>Validate </a:t>
            </a:r>
            <a:r>
              <a:rPr lang="en-IN" dirty="0" smtClean="0"/>
              <a:t>by File </a:t>
            </a:r>
            <a:r>
              <a:rPr lang="en-IN" dirty="0"/>
              <a:t>Upload tab to display </a:t>
            </a:r>
            <a:r>
              <a:rPr lang="en-IN" dirty="0" smtClean="0"/>
              <a:t>the Validate </a:t>
            </a:r>
            <a:r>
              <a:rPr lang="en-IN" dirty="0"/>
              <a:t>by File </a:t>
            </a:r>
            <a:r>
              <a:rPr lang="en-IN" dirty="0" smtClean="0"/>
              <a:t>Upload tab </a:t>
            </a:r>
            <a:r>
              <a:rPr lang="en-US" dirty="0" smtClean="0"/>
              <a:t>information</a:t>
            </a:r>
          </a:p>
          <a:p>
            <a:pPr lvl="1"/>
            <a:r>
              <a:rPr lang="en-IN" dirty="0" smtClean="0"/>
              <a:t>Tap or click the </a:t>
            </a:r>
            <a:r>
              <a:rPr lang="en-IN" dirty="0"/>
              <a:t>Check </a:t>
            </a:r>
            <a:r>
              <a:rPr lang="en-IN" dirty="0" smtClean="0"/>
              <a:t>button to </a:t>
            </a:r>
            <a:r>
              <a:rPr lang="en-IN" dirty="0"/>
              <a:t>send the </a:t>
            </a:r>
            <a:r>
              <a:rPr lang="en-IN" dirty="0" smtClean="0"/>
              <a:t>document through </a:t>
            </a:r>
            <a:r>
              <a:rPr lang="en-US" dirty="0" smtClean="0"/>
              <a:t>the </a:t>
            </a:r>
            <a:r>
              <a:rPr lang="en-US" dirty="0"/>
              <a:t>validator and </a:t>
            </a:r>
            <a:r>
              <a:rPr lang="en-US" dirty="0" smtClean="0"/>
              <a:t>display the </a:t>
            </a:r>
            <a:r>
              <a:rPr lang="en-US" dirty="0"/>
              <a:t>validation </a:t>
            </a:r>
            <a:r>
              <a:rPr lang="en-US" dirty="0" smtClean="0"/>
              <a:t>results</a:t>
            </a:r>
          </a:p>
          <a:p>
            <a:pPr lvl="1"/>
            <a:r>
              <a:rPr lang="en-IN" dirty="0" smtClean="0"/>
              <a:t>Correct the errors if any, save the changes, and run the file through the </a:t>
            </a:r>
            <a:r>
              <a:rPr lang="en-IN" dirty="0" err="1" smtClean="0"/>
              <a:t>validator</a:t>
            </a:r>
            <a:r>
              <a:rPr lang="en-IN" dirty="0" smtClean="0"/>
              <a:t> again to revalidate the page</a:t>
            </a:r>
          </a:p>
          <a:p>
            <a:pPr lvl="1"/>
            <a:r>
              <a:rPr lang="en-IN" dirty="0" smtClean="0"/>
              <a:t>Perform the above steps to validate HTML pages and correct any errors</a:t>
            </a:r>
          </a:p>
          <a:p>
            <a:pPr lvl="1"/>
            <a:r>
              <a:rPr lang="en-IN" dirty="0" smtClean="0"/>
              <a:t>Close the browser, and then close the HTML text editor</a:t>
            </a:r>
            <a:endParaRPr lang="en-US" dirty="0" smtClean="0"/>
          </a:p>
        </p:txBody>
      </p:sp>
      <p:sp>
        <p:nvSpPr>
          <p:cNvPr id="5" name="Title 4"/>
          <p:cNvSpPr>
            <a:spLocks noGrp="1"/>
          </p:cNvSpPr>
          <p:nvPr>
            <p:ph type="title"/>
          </p:nvPr>
        </p:nvSpPr>
        <p:spPr/>
        <p:txBody>
          <a:bodyPr>
            <a:normAutofit/>
          </a:bodyPr>
          <a:lstStyle/>
          <a:p>
            <a:r>
              <a:rPr lang="en-IN" sz="4400" dirty="0"/>
              <a:t>To </a:t>
            </a:r>
            <a:r>
              <a:rPr lang="en-IN" sz="4400" dirty="0" smtClean="0"/>
              <a:t>Validate Webpages</a:t>
            </a:r>
            <a:endParaRPr lang="en-US" sz="4400" dirty="0"/>
          </a:p>
        </p:txBody>
      </p:sp>
    </p:spTree>
    <p:extLst>
      <p:ext uri="{BB962C8B-B14F-4D97-AF65-F5344CB8AC3E}">
        <p14:creationId xmlns:p14="http://schemas.microsoft.com/office/powerpoint/2010/main" val="205148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4400" dirty="0" smtClean="0"/>
              <a:t>Absolute link</a:t>
            </a:r>
            <a:endParaRPr lang="en-US" sz="4400" dirty="0"/>
          </a:p>
        </p:txBody>
      </p:sp>
      <p:sp>
        <p:nvSpPr>
          <p:cNvPr id="7" name="Content Placeholder 6"/>
          <p:cNvSpPr>
            <a:spLocks noGrp="1"/>
          </p:cNvSpPr>
          <p:nvPr>
            <p:ph idx="1"/>
          </p:nvPr>
        </p:nvSpPr>
        <p:spPr/>
        <p:txBody>
          <a:bodyPr/>
          <a:lstStyle/>
          <a:p>
            <a:r>
              <a:rPr lang="en-IN" dirty="0" smtClean="0"/>
              <a:t>The Figure 3-3 shows </a:t>
            </a:r>
            <a:r>
              <a:rPr lang="en-IN" dirty="0"/>
              <a:t>an example of an absolute </a:t>
            </a:r>
            <a:r>
              <a:rPr lang="en-IN" dirty="0" smtClean="0"/>
              <a:t>link</a:t>
            </a:r>
            <a:endParaRPr lang="en-US" dirty="0"/>
          </a:p>
        </p:txBody>
      </p:sp>
      <p:pic>
        <p:nvPicPr>
          <p:cNvPr id="8" name="Picture 7" descr="This figure shows an example of an absolute link to the home page on the Cengage Learning website.&#10;The figure shows a code &lt;a href=“http://www.cengage.com”&gt;Cengage&lt;/a&gt;.&#10;There are five rectangular boxes in this figure. The first rectangular box labeled “http protocol” is positioned above the code. An arrow originating from the first rectangular box points to “http” in the code. &#10;The second rectangular box labeled “domain name” is positioned on the right side of the first rectangular box above the code. An arrow originating from the second rectangular box points to “cengage” in the code.&#10;The third rectangular box labeled “starting anchor tag with href attribute that contains absolute link to cengage.com” is positioned below the code. An arrow originating from the third rectangular box points to “&lt;a href=“http://www.cengage.com”&gt;” in the code.&#10;The fourth rectangular box labeled “text marked as link” is positioned on the right side of the second rectangular box above the code. An arrow originating from the fourth rectangular box points to “Cengage” in the code.&#10;The fifth rectangular box labeled “closing anchor tag” is positioned on the right side of the code. An arrow originating from the fifth rectangular box points to “&lt;/a&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736" y="2286000"/>
            <a:ext cx="7468642" cy="3334215"/>
          </a:xfrm>
          <a:prstGeom prst="rect">
            <a:avLst/>
          </a:prstGeom>
        </p:spPr>
      </p:pic>
    </p:spTree>
    <p:extLst>
      <p:ext uri="{BB962C8B-B14F-4D97-AF65-F5344CB8AC3E}">
        <p14:creationId xmlns:p14="http://schemas.microsoft.com/office/powerpoint/2010/main" val="42445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38138" lvl="1" indent="-282575">
              <a:buFont typeface="Arial" pitchFamily="34" charset="0"/>
              <a:buChar char="•"/>
            </a:pPr>
            <a:r>
              <a:rPr lang="en-IN" sz="3200" dirty="0" smtClean="0"/>
              <a:t>Images </a:t>
            </a:r>
            <a:r>
              <a:rPr lang="en-IN" sz="3200" dirty="0"/>
              <a:t>can be used to link to another page within the site, another website, an email address, or a telephone number</a:t>
            </a:r>
          </a:p>
          <a:p>
            <a:endParaRPr lang="en-US" dirty="0"/>
          </a:p>
        </p:txBody>
      </p:sp>
      <p:sp>
        <p:nvSpPr>
          <p:cNvPr id="5" name="Title 4"/>
          <p:cNvSpPr>
            <a:spLocks noGrp="1"/>
          </p:cNvSpPr>
          <p:nvPr>
            <p:ph type="title"/>
          </p:nvPr>
        </p:nvSpPr>
        <p:spPr/>
        <p:txBody>
          <a:bodyPr>
            <a:normAutofit/>
          </a:bodyPr>
          <a:lstStyle/>
          <a:p>
            <a:r>
              <a:rPr lang="en-IN" sz="4400" dirty="0" smtClean="0"/>
              <a:t>Image link </a:t>
            </a:r>
            <a:endParaRPr lang="en-IN" sz="4400" dirty="0"/>
          </a:p>
        </p:txBody>
      </p:sp>
      <p:pic>
        <p:nvPicPr>
          <p:cNvPr id="6" name="Picture 5" descr="This figure shows an example of an image with a relative link to the website’s home page.&#10;The figure shows a code &lt;a href=“index.html”&gt;&lt;img src=“image.png”&gt;&lt;/a&gt;.&#10;There are five rectangular boxes in this figure. The first rectangular box labeled “starting anchor tag” is positioned above the code. An arrow originating from the first rectangular box points to “a” in the code.&#10;The second rectangular box labeled “href attribute” is positioned below the code. An arrow originating from the second rectangular box points to “href” in the code.&#10;The third rectangular box labeled “file name of content to link to” is positioned on the right side of the first rectangular box above the code. An arrow originating from the third rectangular box points to “index” in the code.&#10;The fourth rectangular box labeled “image tag; marks image as link” is positioned on the right side of the third rectangular box above the code. An arrow originating from the fourth rectangular box points to “img src=“image.png” in the code.&#10;The fifth rectangular box labeled “ending anchor tag” is positioned on the right side of the second rectangular box below the code. An arrow originating from the fifth rectangular box points to “&lt;/a&gt;” in the co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720" y="3124200"/>
            <a:ext cx="8352692" cy="2908527"/>
          </a:xfrm>
          <a:prstGeom prst="rect">
            <a:avLst/>
          </a:prstGeom>
        </p:spPr>
      </p:pic>
    </p:spTree>
    <p:extLst>
      <p:ext uri="{BB962C8B-B14F-4D97-AF65-F5344CB8AC3E}">
        <p14:creationId xmlns:p14="http://schemas.microsoft.com/office/powerpoint/2010/main" val="56294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93700" lvl="1" indent="-338138">
              <a:buFont typeface="Arial" pitchFamily="34" charset="0"/>
              <a:buChar char="•"/>
            </a:pPr>
            <a:r>
              <a:rPr lang="en-IN" sz="3200" dirty="0" smtClean="0"/>
              <a:t>It is a hyperlink </a:t>
            </a:r>
            <a:r>
              <a:rPr lang="en-IN" sz="3200" dirty="0"/>
              <a:t>that </a:t>
            </a:r>
            <a:r>
              <a:rPr lang="en-IN" sz="3200" dirty="0" smtClean="0"/>
              <a:t>links </a:t>
            </a:r>
            <a:r>
              <a:rPr lang="en-IN" sz="3200" dirty="0"/>
              <a:t>to an email </a:t>
            </a:r>
            <a:r>
              <a:rPr lang="en-IN" sz="3200" dirty="0" smtClean="0"/>
              <a:t>address</a:t>
            </a:r>
          </a:p>
          <a:p>
            <a:pPr marL="393700" lvl="1" indent="-338138">
              <a:buFont typeface="Arial" pitchFamily="34" charset="0"/>
              <a:buChar char="•"/>
            </a:pPr>
            <a:r>
              <a:rPr lang="en-IN" sz="3200" dirty="0" smtClean="0"/>
              <a:t>Use </a:t>
            </a:r>
            <a:r>
              <a:rPr lang="en-IN" sz="2600" dirty="0" smtClean="0">
                <a:latin typeface="Courier New" pitchFamily="49" charset="0"/>
                <a:cs typeface="Courier New" pitchFamily="49" charset="0"/>
              </a:rPr>
              <a:t>anchor</a:t>
            </a:r>
            <a:r>
              <a:rPr lang="en-IN" sz="3200" b="1" dirty="0" smtClean="0"/>
              <a:t> </a:t>
            </a:r>
            <a:r>
              <a:rPr lang="en-IN" sz="3200" dirty="0" smtClean="0"/>
              <a:t>elements </a:t>
            </a:r>
            <a:r>
              <a:rPr lang="en-IN" sz="3200" dirty="0"/>
              <a:t>to link to an email address by including the </a:t>
            </a:r>
            <a:r>
              <a:rPr lang="en-IN" sz="2600" dirty="0" err="1">
                <a:latin typeface="Courier New" pitchFamily="49" charset="0"/>
                <a:cs typeface="Courier New" pitchFamily="49" charset="0"/>
              </a:rPr>
              <a:t>href</a:t>
            </a:r>
            <a:r>
              <a:rPr lang="en-IN" sz="3200" b="1" dirty="0"/>
              <a:t> </a:t>
            </a:r>
            <a:r>
              <a:rPr lang="en-IN" sz="3200" dirty="0"/>
              <a:t>attribute followed </a:t>
            </a:r>
            <a:r>
              <a:rPr lang="en-IN" sz="3200" dirty="0" smtClean="0"/>
              <a:t>by "</a:t>
            </a:r>
            <a:r>
              <a:rPr lang="en-IN" sz="3200" dirty="0"/>
              <a:t>mailto:" and then the email </a:t>
            </a:r>
            <a:r>
              <a:rPr lang="en-IN" sz="3200" dirty="0" smtClean="0"/>
              <a:t>address</a:t>
            </a:r>
          </a:p>
          <a:p>
            <a:endParaRPr lang="en-IN" dirty="0" smtClean="0"/>
          </a:p>
          <a:p>
            <a:endParaRPr lang="en-US" dirty="0"/>
          </a:p>
        </p:txBody>
      </p:sp>
      <p:sp>
        <p:nvSpPr>
          <p:cNvPr id="5" name="Title 4"/>
          <p:cNvSpPr>
            <a:spLocks noGrp="1"/>
          </p:cNvSpPr>
          <p:nvPr>
            <p:ph type="title"/>
          </p:nvPr>
        </p:nvSpPr>
        <p:spPr/>
        <p:txBody>
          <a:bodyPr>
            <a:normAutofit/>
          </a:bodyPr>
          <a:lstStyle/>
          <a:p>
            <a:r>
              <a:rPr lang="en-IN" sz="4400" dirty="0" smtClean="0"/>
              <a:t>Email link </a:t>
            </a:r>
          </a:p>
        </p:txBody>
      </p:sp>
    </p:spTree>
    <p:extLst>
      <p:ext uri="{BB962C8B-B14F-4D97-AF65-F5344CB8AC3E}">
        <p14:creationId xmlns:p14="http://schemas.microsoft.com/office/powerpoint/2010/main" val="41327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6/23/201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2323</TotalTime>
  <Words>2677</Words>
  <Application>Microsoft Office PowerPoint</Application>
  <PresentationFormat>On-screen Show (4:3)</PresentationFormat>
  <Paragraphs>275</Paragraphs>
  <Slides>60</Slides>
  <Notes>25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Concourse</vt:lpstr>
      <vt:lpstr>PowerPoint Presentation</vt:lpstr>
      <vt:lpstr>Adding Links to a Webpage</vt:lpstr>
      <vt:lpstr>Anchor element </vt:lpstr>
      <vt:lpstr>Relative link</vt:lpstr>
      <vt:lpstr>Relative link (continued)</vt:lpstr>
      <vt:lpstr>Absolute link </vt:lpstr>
      <vt:lpstr>Absolute link</vt:lpstr>
      <vt:lpstr>Image link </vt:lpstr>
      <vt:lpstr>Email link </vt:lpstr>
      <vt:lpstr>Email link (continued)</vt:lpstr>
      <vt:lpstr>Telephone link </vt:lpstr>
      <vt:lpstr>Telephone link</vt:lpstr>
      <vt:lpstr>Exercise</vt:lpstr>
      <vt:lpstr>Add Relative Links to Website Template</vt:lpstr>
      <vt:lpstr>Add Relative Links to Website Template</vt:lpstr>
      <vt:lpstr>Add Relative Links to Website Template</vt:lpstr>
      <vt:lpstr>Add an Email Link to Website Template</vt:lpstr>
      <vt:lpstr>Exercise</vt:lpstr>
      <vt:lpstr>Adding Images to a Website</vt:lpstr>
      <vt:lpstr>Image File Formats</vt:lpstr>
      <vt:lpstr>Image File Formats</vt:lpstr>
      <vt:lpstr>Image File Formats</vt:lpstr>
      <vt:lpstr>Image Dimensions and File Size</vt:lpstr>
      <vt:lpstr>Image Tag and Its Attributes</vt:lpstr>
      <vt:lpstr>Image Tag and Its Attributes</vt:lpstr>
      <vt:lpstr>Image Tag and Its Attributes</vt:lpstr>
      <vt:lpstr>Exercise</vt:lpstr>
      <vt:lpstr>Exercise</vt:lpstr>
      <vt:lpstr>Add an Image to a Website Template</vt:lpstr>
      <vt:lpstr>Do the Same For the Home Page</vt:lpstr>
      <vt:lpstr>Div element</vt:lpstr>
      <vt:lpstr>Div element</vt:lpstr>
      <vt:lpstr>Div attributes</vt:lpstr>
      <vt:lpstr>Div attributes</vt:lpstr>
      <vt:lpstr>Class Attributes</vt:lpstr>
      <vt:lpstr>Add a Div Element to the Website Template</vt:lpstr>
      <vt:lpstr>Add a Div Element to the Website Template</vt:lpstr>
      <vt:lpstr>Add a Div Element to the Home Page</vt:lpstr>
      <vt:lpstr>Adding Headings and Lists</vt:lpstr>
      <vt:lpstr>Adding Headings and Lists</vt:lpstr>
      <vt:lpstr>Adding Headings and Lists</vt:lpstr>
      <vt:lpstr>Adding Headings and Lists</vt:lpstr>
      <vt:lpstr>Adding Headings and Lists</vt:lpstr>
      <vt:lpstr>Adding Headings and List</vt:lpstr>
      <vt:lpstr>Adding Headings and Lists</vt:lpstr>
      <vt:lpstr>Create the ‘About Us’ Webpage</vt:lpstr>
      <vt:lpstr>Create the ‘About Us’ Webpage</vt:lpstr>
      <vt:lpstr>Create the ‘About Us’ Webpage</vt:lpstr>
      <vt:lpstr>Create the ‘About Us’ Webpage</vt:lpstr>
      <vt:lpstr>Add Unordered Lists to the About Us Webpage</vt:lpstr>
      <vt:lpstr>Add Unordered Lists to the About Us Webpage</vt:lpstr>
      <vt:lpstr>Add Unordered Lists to the About Us Webpage</vt:lpstr>
      <vt:lpstr>Add Unordered Lists to the About Us Webpage</vt:lpstr>
      <vt:lpstr>Add a Description List and Absolute Link to the About Us Webpage</vt:lpstr>
      <vt:lpstr>Save the Webpage and View It in a Browser</vt:lpstr>
      <vt:lpstr>Create the Contact Us Webpage</vt:lpstr>
      <vt:lpstr>Create the Contact Us Webpage</vt:lpstr>
      <vt:lpstr>Add a Heading and Links</vt:lpstr>
      <vt:lpstr>Add a Heading and Links</vt:lpstr>
      <vt:lpstr>To Validate Webpages</vt:lpstr>
    </vt:vector>
  </TitlesOfParts>
  <Company>F. Hoffmann-La Roche,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Baduk, Katerina {DOPA~Boston Dia}</dc:creator>
  <cp:lastModifiedBy>George McRedmond</cp:lastModifiedBy>
  <cp:revision>104</cp:revision>
  <dcterms:created xsi:type="dcterms:W3CDTF">2016-06-23T16:43:05Z</dcterms:created>
  <dcterms:modified xsi:type="dcterms:W3CDTF">2017-10-18T12:56:23Z</dcterms:modified>
</cp:coreProperties>
</file>